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3" r:id="rId1"/>
  </p:sldMasterIdLst>
  <p:notesMasterIdLst>
    <p:notesMasterId r:id="rId22"/>
  </p:notesMasterIdLst>
  <p:sldIdLst>
    <p:sldId id="256" r:id="rId2"/>
    <p:sldId id="258" r:id="rId3"/>
    <p:sldId id="299" r:id="rId4"/>
    <p:sldId id="262" r:id="rId5"/>
    <p:sldId id="264" r:id="rId6"/>
    <p:sldId id="327" r:id="rId7"/>
    <p:sldId id="319" r:id="rId8"/>
    <p:sldId id="326" r:id="rId9"/>
    <p:sldId id="316" r:id="rId10"/>
    <p:sldId id="321" r:id="rId11"/>
    <p:sldId id="322" r:id="rId12"/>
    <p:sldId id="325" r:id="rId13"/>
    <p:sldId id="315" r:id="rId14"/>
    <p:sldId id="274" r:id="rId15"/>
    <p:sldId id="320" r:id="rId16"/>
    <p:sldId id="324" r:id="rId17"/>
    <p:sldId id="293" r:id="rId18"/>
    <p:sldId id="328" r:id="rId19"/>
    <p:sldId id="295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1D499EC-5DE1-4BE9-A1B7-43734D410E0F}">
          <p14:sldIdLst>
            <p14:sldId id="256"/>
            <p14:sldId id="258"/>
            <p14:sldId id="299"/>
            <p14:sldId id="262"/>
            <p14:sldId id="264"/>
            <p14:sldId id="327"/>
            <p14:sldId id="319"/>
            <p14:sldId id="326"/>
            <p14:sldId id="316"/>
            <p14:sldId id="321"/>
            <p14:sldId id="322"/>
            <p14:sldId id="325"/>
            <p14:sldId id="315"/>
            <p14:sldId id="274"/>
            <p14:sldId id="320"/>
            <p14:sldId id="324"/>
            <p14:sldId id="293"/>
            <p14:sldId id="328"/>
            <p14:sldId id="295"/>
            <p14:sldId id="267"/>
          </p14:sldIdLst>
        </p14:section>
        <p14:section name="Untitled Section" id="{1C493BF2-94B3-425F-9B6F-4092F7021FB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9227" autoAdjust="0"/>
  </p:normalViewPr>
  <p:slideViewPr>
    <p:cSldViewPr snapToGrid="0">
      <p:cViewPr varScale="1">
        <p:scale>
          <a:sx n="102" d="100"/>
          <a:sy n="102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666F3-D7FB-4BCD-87E4-DE9A9ED59083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FD8C2-6C22-41E4-B57E-8BEBFE95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2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45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Macro</a:t>
            </a:r>
            <a:r>
              <a:rPr lang="en-US" baseline="0" dirty="0"/>
              <a:t> cell seeding regions to control test group interrogation and limit mechanical force (fluid shear)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Micron scale separation of seeding regions to enable fluidic sequestration of signaling when necessary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Nano scale channel widths to approach the native scale of canaliculi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Lidan</a:t>
            </a:r>
            <a:r>
              <a:rPr lang="en-US" baseline="0" dirty="0"/>
              <a:t> You – University of Toronto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Edward </a:t>
            </a:r>
            <a:r>
              <a:rPr lang="en-US" baseline="0" dirty="0" err="1"/>
              <a:t>Guo</a:t>
            </a:r>
            <a:r>
              <a:rPr lang="en-US" baseline="0" dirty="0"/>
              <a:t> – Columbia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25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Experiments</a:t>
            </a:r>
            <a:r>
              <a:rPr lang="en-US" baseline="0" dirty="0"/>
              <a:t> with ATP-like (size and diffusivity) show similar parallel flow gradient profiles as did a larger molecule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Under static conditions a time dependent diffusion was determined using an approximation for diffusion through a porous medium, and shown to be slightly below theoretical diffusivity (collagen coating)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Critical for understanding of time scale and when to predict a signaling response on the opposite end of the array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Diffusivity through porous membrane in parallel flow. </a:t>
            </a:r>
            <a:r>
              <a:rPr lang="en-US" baseline="0" dirty="0" err="1"/>
              <a:t>Podichetty</a:t>
            </a:r>
            <a:r>
              <a:rPr lang="en-US" baseline="0" dirty="0"/>
              <a:t> et al. Oklahoma state University (2012)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04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Dolan</a:t>
            </a:r>
            <a:r>
              <a:rPr lang="en-US" baseline="0" dirty="0"/>
              <a:t> et al. National University of Ireland (2012)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8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RANKL</a:t>
            </a:r>
            <a:r>
              <a:rPr lang="en-US" baseline="0" dirty="0"/>
              <a:t> triggers osteoclast </a:t>
            </a:r>
            <a:r>
              <a:rPr lang="en-US" baseline="0" dirty="0" err="1"/>
              <a:t>percurosr</a:t>
            </a:r>
            <a:r>
              <a:rPr lang="en-US" baseline="0" dirty="0"/>
              <a:t> recruitment and differentiation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Proposed that upregulation of soluble RANKL is due to purinergic signaling from apoptotic osteocytes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Critical in bone balance and mechanical integrity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8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dirty="0">
                <a:solidFill>
                  <a:schemeClr val="tx1"/>
                </a:solidFill>
              </a:rPr>
              <a:t>Osteoblasts</a:t>
            </a:r>
            <a:r>
              <a:rPr lang="en-US" b="0" i="0" u="none" baseline="0" dirty="0">
                <a:solidFill>
                  <a:schemeClr val="tx1"/>
                </a:solidFill>
              </a:rPr>
              <a:t> exist within highly confined space called the LCS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baseline="0" dirty="0">
                <a:solidFill>
                  <a:schemeClr val="tx1"/>
                </a:solidFill>
              </a:rPr>
              <a:t>They communicate with each other and cells on the bone surface by means of their processes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baseline="0" dirty="0">
                <a:solidFill>
                  <a:schemeClr val="tx1"/>
                </a:solidFill>
              </a:rPr>
              <a:t>The communication is dependent on interactions (</a:t>
            </a:r>
            <a:r>
              <a:rPr lang="en-US" b="0" i="0" u="none" baseline="0" dirty="0" err="1">
                <a:solidFill>
                  <a:schemeClr val="tx1"/>
                </a:solidFill>
              </a:rPr>
              <a:t>mechanobio</a:t>
            </a:r>
            <a:r>
              <a:rPr lang="en-US" b="0" i="0" u="none" baseline="0" dirty="0">
                <a:solidFill>
                  <a:schemeClr val="tx1"/>
                </a:solidFill>
              </a:rPr>
              <a:t> and diffusible signaling) within these nanometer scale spaces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i="0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24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Able</a:t>
            </a:r>
            <a:r>
              <a:rPr lang="en-US" baseline="0" dirty="0"/>
              <a:t> to demold from Si/Su-8 master utilizing </a:t>
            </a:r>
            <a:r>
              <a:rPr lang="en-US" baseline="0" dirty="0" err="1"/>
              <a:t>silanization</a:t>
            </a:r>
            <a:r>
              <a:rPr lang="en-US" baseline="0" dirty="0"/>
              <a:t> and resolve channels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Able to form fluidic seal and have fluid flow within the </a:t>
            </a:r>
            <a:r>
              <a:rPr lang="en-US" baseline="0" dirty="0" err="1"/>
              <a:t>nanochannels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Image shows fluidic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68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Lucifer yellow 1% and </a:t>
            </a:r>
            <a:r>
              <a:rPr lang="en-US" dirty="0" err="1"/>
              <a:t>calcien</a:t>
            </a:r>
            <a:r>
              <a:rPr lang="en-US" dirty="0"/>
              <a:t> am 10uM as per Donahue group citation (2000)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44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 for each component of the cDNA sequence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8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</a:t>
            </a:r>
            <a:r>
              <a:rPr lang="en-US" baseline="0" dirty="0"/>
              <a:t> on the untreated side doesn’t go over 310K (37C)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13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36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D8C2-6C22-41E4-B57E-8BEBFE95BF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84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5471-A90D-49AC-934B-9D7D8383A304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41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C76-F452-4D5E-94E4-1F640F07495A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5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8518-54CE-4B53-A89A-ECF6D2DDC342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0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E9BF-0F2C-4729-9513-2E38148C6035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9704-E3FA-4887-AC78-E12E7AD8A93E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58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DA78-3DC7-49B1-BD39-83F8667C418F}" type="datetime1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8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5FC-1367-44BA-9FE1-FA7229C58DAA}" type="datetime1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5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E8AE-0EDF-4499-A7B1-628E7A07BB50}" type="datetime1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06B8A-C8B1-4230-8337-7FBB9300A590}" type="datetime1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8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AFDD180-D941-4B1F-8FBD-2CAF484421D5}" type="datetime1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4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EBC6-75F0-4C23-8669-86293CEAB517}" type="datetime1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6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6105046-1816-4333-981B-7477B4AE7FDD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33116A4-9958-4F81-9F93-30DEDE1CC16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94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614697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RANKL Expression as a Measure of Osteocyte Apoptotic Signaling in Confined Space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569920"/>
            <a:ext cx="10058400" cy="154324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Sean McCutcheon</a:t>
            </a:r>
          </a:p>
          <a:p>
            <a:r>
              <a:rPr lang="en-US" b="1" dirty="0">
                <a:solidFill>
                  <a:schemeClr val="tx1"/>
                </a:solidFill>
              </a:rPr>
              <a:t>Vazquez Laboratory and </a:t>
            </a:r>
            <a:r>
              <a:rPr lang="en-US" b="1" dirty="0" err="1">
                <a:solidFill>
                  <a:schemeClr val="tx1"/>
                </a:solidFill>
              </a:rPr>
              <a:t>Schaffler</a:t>
            </a:r>
            <a:r>
              <a:rPr lang="en-US" b="1" dirty="0">
                <a:solidFill>
                  <a:schemeClr val="tx1"/>
                </a:solidFill>
              </a:rPr>
              <a:t> Laboratory </a:t>
            </a:r>
          </a:p>
          <a:p>
            <a:r>
              <a:rPr lang="en-US" b="1" dirty="0">
                <a:solidFill>
                  <a:schemeClr val="tx1"/>
                </a:solidFill>
              </a:rPr>
              <a:t>Biomedical Engineering Society Annual Meeting</a:t>
            </a:r>
          </a:p>
          <a:p>
            <a:r>
              <a:rPr lang="en-US" b="1" dirty="0">
                <a:solidFill>
                  <a:schemeClr val="tx1"/>
                </a:solidFill>
              </a:rPr>
              <a:t>October 12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, 2017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23" y="146817"/>
            <a:ext cx="1133954" cy="9632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6277" y="740736"/>
            <a:ext cx="3887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Department of Biomedical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898475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22" y="2004360"/>
            <a:ext cx="2878719" cy="38526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4"/>
          <a:stretch/>
        </p:blipFill>
        <p:spPr>
          <a:xfrm>
            <a:off x="581320" y="2004359"/>
            <a:ext cx="2770181" cy="3852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RANKL Reporter with Heat Stress and Apoptosis Inhibition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10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44386" y="2004360"/>
            <a:ext cx="89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000000"/>
                </a:highlight>
              </a:rPr>
              <a:t>RANKL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7954" y="2004360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000000"/>
                </a:highlight>
              </a:rPr>
              <a:t>RANKL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9563" y="2004360"/>
            <a:ext cx="1076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Heat Stress QVD 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0375" y="2004360"/>
            <a:ext cx="1076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Heat Stress QVD 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7786" y="5511097"/>
            <a:ext cx="1856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Distance from Array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96380" y="5511096"/>
            <a:ext cx="1856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Distance from Array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383831" y="5664984"/>
            <a:ext cx="534282" cy="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230525" y="5664984"/>
            <a:ext cx="534282" cy="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575989" y="5165220"/>
            <a:ext cx="845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350 µm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3750" y="5165220"/>
            <a:ext cx="845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350 µm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662" y="2004359"/>
            <a:ext cx="5300602" cy="385261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602522" y="2265970"/>
            <a:ext cx="74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highlight>
                  <a:srgbClr val="000000"/>
                </a:highlight>
              </a:rPr>
              <a:t>Casp3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17029" y="2285021"/>
            <a:ext cx="74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highlight>
                  <a:srgbClr val="000000"/>
                </a:highlight>
              </a:rPr>
              <a:t>Casp3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98662" y="5881878"/>
            <a:ext cx="528536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14</a:t>
            </a:r>
            <a:r>
              <a:rPr lang="en-US" sz="900" dirty="0"/>
              <a:t>:  RANKL reporter distribution as function of distance from channel array (apoptotic region) *p&lt;0.05 vs QVD - unheated control.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1320" y="5856974"/>
            <a:ext cx="276351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12</a:t>
            </a:r>
            <a:r>
              <a:rPr lang="en-US" sz="900" dirty="0"/>
              <a:t>: MLO-Y4 RANKL reporter cells in unheated side of Mµn 12 </a:t>
            </a:r>
            <a:r>
              <a:rPr lang="en-US" sz="900" dirty="0" err="1"/>
              <a:t>hrs</a:t>
            </a:r>
            <a:r>
              <a:rPr lang="en-US" sz="900" dirty="0"/>
              <a:t> post-heating with 10uM QVD.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85720" y="5862100"/>
            <a:ext cx="287205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13</a:t>
            </a:r>
            <a:r>
              <a:rPr lang="en-US" sz="900" dirty="0"/>
              <a:t>: MLO-Y4 RANKL reporter cells in unheated side of Mµn 12 </a:t>
            </a:r>
            <a:r>
              <a:rPr lang="en-US" sz="900" dirty="0" err="1"/>
              <a:t>hrs</a:t>
            </a:r>
            <a:r>
              <a:rPr lang="en-US" sz="900" dirty="0"/>
              <a:t> post-heating with 0uM QVD. </a:t>
            </a:r>
          </a:p>
        </p:txBody>
      </p:sp>
    </p:spTree>
    <p:extLst>
      <p:ext uri="{BB962C8B-B14F-4D97-AF65-F5344CB8AC3E}">
        <p14:creationId xmlns:p14="http://schemas.microsoft.com/office/powerpoint/2010/main" val="4233939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RANKL Reporter with Heat Stress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93" y="2026238"/>
            <a:ext cx="5304874" cy="3850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288" t="10788" r="76096" b="84778"/>
          <a:stretch/>
        </p:blipFill>
        <p:spPr>
          <a:xfrm>
            <a:off x="7114233" y="2473567"/>
            <a:ext cx="562708" cy="170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3288" t="10788" r="76096" b="84778"/>
          <a:stretch/>
        </p:blipFill>
        <p:spPr>
          <a:xfrm>
            <a:off x="1589314" y="2473568"/>
            <a:ext cx="562708" cy="1708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2926" y="5876925"/>
            <a:ext cx="528536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15</a:t>
            </a:r>
            <a:r>
              <a:rPr lang="en-US" sz="900" dirty="0"/>
              <a:t>:  Change in RANKL and OPG gene expression relative to unheated control at 12 hrs. *p&lt;0.05 vs QVD -  unheated control.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32002" y="5875564"/>
            <a:ext cx="528536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16</a:t>
            </a:r>
            <a:r>
              <a:rPr lang="en-US" sz="900" dirty="0"/>
              <a:t>:  ATP concentration relative to unheated QVD -  control on the heated and unheated side of the Mµn at 12 hrs. *p&lt;0.05 QVD – vs QVD + on same side. #p&lt;0.05 vs QVD - unheated control.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786265-D631-4CAD-8D94-BD4B3790C1C9}"/>
              </a:ext>
            </a:extLst>
          </p:cNvPr>
          <p:cNvGrpSpPr/>
          <p:nvPr/>
        </p:nvGrpSpPr>
        <p:grpSpPr>
          <a:xfrm>
            <a:off x="792926" y="2026238"/>
            <a:ext cx="5303074" cy="3850687"/>
            <a:chOff x="792926" y="2026238"/>
            <a:chExt cx="5303074" cy="38506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926" y="2026238"/>
              <a:ext cx="5303074" cy="38506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141FBE-E020-4AF4-BD9E-87BEE4D74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0" t="2135" r="14464" b="92837"/>
            <a:stretch/>
          </p:blipFill>
          <p:spPr>
            <a:xfrm>
              <a:off x="2967860" y="2107481"/>
              <a:ext cx="2843196" cy="19359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A5C398-9CAE-4A67-8E74-CEAFF797A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13" r="49802" b="92341"/>
            <a:stretch/>
          </p:blipFill>
          <p:spPr>
            <a:xfrm>
              <a:off x="1939331" y="2026238"/>
              <a:ext cx="1065125" cy="29492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4D3E0EA-06D2-4567-B2E6-5DCF18DED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8" t="10788" r="76096" b="84778"/>
          <a:stretch/>
        </p:blipFill>
        <p:spPr>
          <a:xfrm>
            <a:off x="1589314" y="2473566"/>
            <a:ext cx="562708" cy="17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7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RANKL Reporter with Exogenous ATP Stimulation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18" y="2060326"/>
            <a:ext cx="5307074" cy="385068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3785" y="2074775"/>
            <a:ext cx="2861348" cy="3829805"/>
            <a:chOff x="2901057" y="2085217"/>
            <a:chExt cx="2861348" cy="38298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57" y="2085217"/>
              <a:ext cx="2861348" cy="382980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01057" y="5470904"/>
              <a:ext cx="1856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Distance from Array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4637102" y="5624791"/>
              <a:ext cx="534282" cy="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829260" y="5125027"/>
              <a:ext cx="845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350 µm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65976" y="2165133"/>
              <a:ext cx="892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highlight>
                    <a:srgbClr val="000000"/>
                  </a:highlight>
                </a:rPr>
                <a:t>RANKL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01057" y="2165133"/>
              <a:ext cx="1076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 1µM ATP</a:t>
              </a:r>
            </a:p>
            <a:p>
              <a:endParaRPr lang="en-US" sz="1400" b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12618"/>
          <a:stretch/>
        </p:blipFill>
        <p:spPr>
          <a:xfrm>
            <a:off x="452929" y="2074775"/>
            <a:ext cx="2971390" cy="382179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53207" y="2154691"/>
            <a:ext cx="2983393" cy="3613548"/>
            <a:chOff x="453207" y="2154691"/>
            <a:chExt cx="2983393" cy="3613548"/>
          </a:xfrm>
        </p:grpSpPr>
        <p:sp>
          <p:nvSpPr>
            <p:cNvPr id="15" name="TextBox 14"/>
            <p:cNvSpPr txBox="1"/>
            <p:nvPr/>
          </p:nvSpPr>
          <p:spPr>
            <a:xfrm>
              <a:off x="453207" y="5460462"/>
              <a:ext cx="1856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Distance from Array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189252" y="5614349"/>
              <a:ext cx="534282" cy="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381410" y="5114585"/>
              <a:ext cx="845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350 µm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44496" y="2154691"/>
              <a:ext cx="892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highlight>
                    <a:srgbClr val="000000"/>
                  </a:highlight>
                </a:rPr>
                <a:t>RANKL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3207" y="2154691"/>
              <a:ext cx="1466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 1µM Adenosine</a:t>
              </a:r>
            </a:p>
            <a:p>
              <a:endParaRPr lang="en-US" sz="14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2929" y="5896565"/>
            <a:ext cx="297139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17</a:t>
            </a:r>
            <a:r>
              <a:rPr lang="en-US" sz="900" dirty="0"/>
              <a:t>: MLO-Y4 RANKL reporter cells 12 </a:t>
            </a:r>
            <a:r>
              <a:rPr lang="en-US" sz="900" dirty="0" err="1"/>
              <a:t>hrs</a:t>
            </a:r>
            <a:r>
              <a:rPr lang="en-US" sz="900" dirty="0"/>
              <a:t> post-1uM Adenosine bolus release from opposite side.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59363" y="5884700"/>
            <a:ext cx="288577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18</a:t>
            </a:r>
            <a:r>
              <a:rPr lang="en-US" sz="900" dirty="0"/>
              <a:t>: MLO-Y4 RANKL reporter cells 12 </a:t>
            </a:r>
            <a:r>
              <a:rPr lang="en-US" sz="900" dirty="0" err="1"/>
              <a:t>hrs</a:t>
            </a:r>
            <a:r>
              <a:rPr lang="en-US" sz="900" dirty="0"/>
              <a:t> post-1uM ATP bolus release from opposite side.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0177" y="5911013"/>
            <a:ext cx="528536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19</a:t>
            </a:r>
            <a:r>
              <a:rPr lang="en-US" sz="900" dirty="0"/>
              <a:t>:  RANKL reporter distribution as function of distance from channel array (bolus release source). *p&lt;0.05 vs unstimulated control.</a:t>
            </a:r>
          </a:p>
        </p:txBody>
      </p:sp>
    </p:spTree>
    <p:extLst>
      <p:ext uri="{BB962C8B-B14F-4D97-AF65-F5344CB8AC3E}">
        <p14:creationId xmlns:p14="http://schemas.microsoft.com/office/powerpoint/2010/main" val="1521375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Summary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and 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07659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The Mµn system mimics geometric cues of the </a:t>
            </a:r>
            <a:r>
              <a:rPr lang="en-US" i="1" dirty="0">
                <a:solidFill>
                  <a:schemeClr val="tx1"/>
                </a:solidFill>
              </a:rPr>
              <a:t>in vivo </a:t>
            </a:r>
            <a:r>
              <a:rPr lang="en-US" dirty="0">
                <a:solidFill>
                  <a:schemeClr val="tx1"/>
                </a:solidFill>
              </a:rPr>
              <a:t>osteocyte environment and recapitulates </a:t>
            </a:r>
            <a:r>
              <a:rPr lang="en-US" i="1" dirty="0">
                <a:solidFill>
                  <a:schemeClr val="tx1"/>
                </a:solidFill>
              </a:rPr>
              <a:t>in vivo </a:t>
            </a:r>
            <a:r>
              <a:rPr lang="en-US" dirty="0">
                <a:solidFill>
                  <a:schemeClr val="tx1"/>
                </a:solidFill>
              </a:rPr>
              <a:t>osteocyte morphology and gap junction functionality  </a:t>
            </a:r>
            <a:endParaRPr lang="en-US" i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Both number of “RANKL activated osteocytes” and total RANKL gene expression on the unheated side are upregulated by heat stress-induced apoptosis of osteocytes on the heated side of the Mµn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The upregulation of RANKL in number of activated osteocytes and total gene expression is mimicked by bolus ATP exposure in the Mµn </a:t>
            </a:r>
          </a:p>
          <a:p>
            <a:pPr marL="0" indent="0">
              <a:buNone/>
            </a:pPr>
            <a:r>
              <a:rPr lang="en-US" u="sng" dirty="0">
                <a:solidFill>
                  <a:schemeClr val="tx1"/>
                </a:solidFill>
              </a:rPr>
              <a:t>Future Directions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Further examine the mechanism of bolus ATP release from apoptotic osteocytes, looking at Pannexins and P2X receptors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86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2453788" cy="4414389"/>
          </a:xfrm>
        </p:spPr>
        <p:txBody>
          <a:bodyPr>
            <a:normAutofit/>
          </a:bodyPr>
          <a:lstStyle/>
          <a:p>
            <a:r>
              <a:rPr lang="en-US" sz="2500" u="sng" dirty="0">
                <a:solidFill>
                  <a:schemeClr val="tx1"/>
                </a:solidFill>
              </a:rPr>
              <a:t>Vazquez Lab</a:t>
            </a:r>
          </a:p>
          <a:p>
            <a:r>
              <a:rPr lang="en-US" sz="2500" dirty="0">
                <a:solidFill>
                  <a:schemeClr val="tx1"/>
                </a:solidFill>
              </a:rPr>
              <a:t>Shawn Mishra</a:t>
            </a:r>
          </a:p>
          <a:p>
            <a:r>
              <a:rPr lang="en-US" sz="2500" dirty="0">
                <a:solidFill>
                  <a:schemeClr val="tx1"/>
                </a:solidFill>
              </a:rPr>
              <a:t>Tanya Singh</a:t>
            </a:r>
          </a:p>
          <a:p>
            <a:r>
              <a:rPr lang="en-US" sz="2500" dirty="0">
                <a:solidFill>
                  <a:schemeClr val="tx1"/>
                </a:solidFill>
              </a:rPr>
              <a:t>Kameron Starr</a:t>
            </a:r>
          </a:p>
          <a:p>
            <a:r>
              <a:rPr lang="en-US" sz="2400" dirty="0">
                <a:solidFill>
                  <a:schemeClr val="tx1"/>
                </a:solidFill>
              </a:rPr>
              <a:t>Stephanie Zhang</a:t>
            </a:r>
          </a:p>
          <a:p>
            <a:r>
              <a:rPr lang="en-US" sz="2400" dirty="0">
                <a:solidFill>
                  <a:schemeClr val="tx1"/>
                </a:solidFill>
              </a:rPr>
              <a:t>Caroline Pena</a:t>
            </a:r>
          </a:p>
          <a:p>
            <a:r>
              <a:rPr lang="en-US" sz="2400" dirty="0">
                <a:solidFill>
                  <a:schemeClr val="tx1"/>
                </a:solidFill>
              </a:rPr>
              <a:t>Juan Pena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20802" y="4087723"/>
            <a:ext cx="3880578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u="sng" dirty="0">
                <a:solidFill>
                  <a:schemeClr val="tx1"/>
                </a:solidFill>
              </a:rPr>
              <a:t>Collaborators </a:t>
            </a:r>
          </a:p>
          <a:p>
            <a:r>
              <a:rPr lang="en-US" sz="2500" dirty="0">
                <a:solidFill>
                  <a:schemeClr val="tx1"/>
                </a:solidFill>
              </a:rPr>
              <a:t>Dr. David Spray</a:t>
            </a:r>
          </a:p>
          <a:p>
            <a:r>
              <a:rPr lang="en-US" sz="2500" dirty="0">
                <a:solidFill>
                  <a:schemeClr val="tx1"/>
                </a:solidFill>
              </a:rPr>
              <a:t>Dr. Randy Stout</a:t>
            </a:r>
          </a:p>
          <a:p>
            <a:endParaRPr lang="en-US" sz="1900" dirty="0">
              <a:solidFill>
                <a:schemeClr val="tx1"/>
              </a:solidFill>
            </a:endParaRPr>
          </a:p>
          <a:p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0802" y="1845733"/>
            <a:ext cx="3562177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u="sng" dirty="0" err="1"/>
              <a:t>Schaffler</a:t>
            </a:r>
            <a:r>
              <a:rPr lang="en-US" sz="2500" u="sng" dirty="0"/>
              <a:t> Lab</a:t>
            </a:r>
          </a:p>
          <a:p>
            <a:pPr>
              <a:lnSpc>
                <a:spcPct val="150000"/>
              </a:lnSpc>
            </a:pPr>
            <a:r>
              <a:rPr lang="en-US" sz="2500" dirty="0"/>
              <a:t>Dr. Bob </a:t>
            </a:r>
            <a:r>
              <a:rPr lang="en-US" sz="2500" dirty="0" err="1"/>
              <a:t>Majeska</a:t>
            </a:r>
            <a:endParaRPr lang="en-US" sz="2500" dirty="0"/>
          </a:p>
          <a:p>
            <a:pPr>
              <a:lnSpc>
                <a:spcPct val="150000"/>
              </a:lnSpc>
            </a:pPr>
            <a:r>
              <a:rPr lang="en-US" sz="2500" dirty="0"/>
              <a:t>Dr. Wing Yee Cheung</a:t>
            </a:r>
          </a:p>
          <a:p>
            <a:pPr>
              <a:lnSpc>
                <a:spcPct val="150000"/>
              </a:lnSpc>
            </a:pPr>
            <a:r>
              <a:rPr lang="en-US" sz="2500" dirty="0"/>
              <a:t>Dr. Karl Lewis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13897" y="1923931"/>
            <a:ext cx="3541783" cy="4023360"/>
            <a:chOff x="8182643" y="1871546"/>
            <a:chExt cx="3541783" cy="4023360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8806648" y="1871546"/>
              <a:ext cx="2831963" cy="4023360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u="sng" dirty="0">
                  <a:solidFill>
                    <a:schemeClr val="tx1"/>
                  </a:solidFill>
                </a:rPr>
                <a:t>Funding Sources</a:t>
              </a:r>
            </a:p>
            <a:p>
              <a:endParaRPr lang="en-US" dirty="0">
                <a:solidFill>
                  <a:schemeClr val="tx1"/>
                </a:solidFill>
              </a:endParaRPr>
            </a:p>
            <a:p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10431" b="10050"/>
            <a:stretch/>
          </p:blipFill>
          <p:spPr>
            <a:xfrm>
              <a:off x="8182643" y="2721741"/>
              <a:ext cx="1717815" cy="1365982"/>
            </a:xfrm>
            <a:prstGeom prst="rect">
              <a:avLst/>
            </a:prstGeom>
          </p:spPr>
        </p:pic>
        <p:pic>
          <p:nvPicPr>
            <p:cNvPr id="1026" name="Picture 2" descr="http://www.hlregulation.com/files/2016/02/NS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9302" y="2449405"/>
              <a:ext cx="1705124" cy="1714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7162" y="4449950"/>
              <a:ext cx="2400503" cy="115939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097280" y="5747236"/>
            <a:ext cx="5665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Visit </a:t>
            </a:r>
            <a:r>
              <a:rPr lang="en-US" sz="2000" u="sng" dirty="0"/>
              <a:t>seanmccutcheonphd.com</a:t>
            </a:r>
            <a:r>
              <a:rPr lang="en-US" sz="2000" dirty="0"/>
              <a:t>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43572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RANKL Reporter with Exogenous ATP Stimulation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15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11" y="1867510"/>
            <a:ext cx="5303074" cy="3850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96" y="1867510"/>
            <a:ext cx="5297949" cy="3850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3288" t="10788" r="76096" b="84778"/>
          <a:stretch/>
        </p:blipFill>
        <p:spPr>
          <a:xfrm>
            <a:off x="6999514" y="2251561"/>
            <a:ext cx="562708" cy="17082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40711" y="5719659"/>
            <a:ext cx="528536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21</a:t>
            </a:r>
            <a:r>
              <a:rPr lang="en-US" sz="900" dirty="0"/>
              <a:t>:  Change in RANKL and OPG gene expression relative to unstimulated control at 12 hrs. *p&lt;0.05 vs QVD -  unheated control.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5296" y="5732916"/>
            <a:ext cx="528536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20</a:t>
            </a:r>
            <a:r>
              <a:rPr lang="en-US" sz="900" dirty="0"/>
              <a:t>:  RANKL reporter on unheated side of Mµn relative to unstimulated control at 12 hrs. *p&lt;0.05 vs unstimulated control. </a:t>
            </a:r>
          </a:p>
        </p:txBody>
      </p:sp>
    </p:spTree>
    <p:extLst>
      <p:ext uri="{BB962C8B-B14F-4D97-AF65-F5344CB8AC3E}">
        <p14:creationId xmlns:p14="http://schemas.microsoft.com/office/powerpoint/2010/main" val="74329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Macro-micro-</a:t>
            </a:r>
            <a:r>
              <a:rPr lang="en-US" dirty="0" err="1">
                <a:solidFill>
                  <a:schemeClr val="tx1"/>
                </a:solidFill>
              </a:rPr>
              <a:t>nano</a:t>
            </a:r>
            <a:r>
              <a:rPr lang="en-US" dirty="0">
                <a:solidFill>
                  <a:schemeClr val="tx1"/>
                </a:solidFill>
              </a:rPr>
              <a:t> (Mµn):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Device Design and Fabrication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06212" y="5393672"/>
            <a:ext cx="2341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Figure 4</a:t>
            </a:r>
            <a:r>
              <a:rPr lang="en-US" sz="900" dirty="0"/>
              <a:t>: Device design and master mold SEM. Parallel seeding chambers separated by 1µm wide, 100µm long channels, spaced apart 10µm. 2 step photolithography with center channels at 5um and seeding regions at 50um tall.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16" y="1826257"/>
            <a:ext cx="3720296" cy="4443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93248" y="1834570"/>
            <a:ext cx="19192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Chrome on glass photomasks (&lt;350nm wavelength filter) was designed by AutoCAD software in 2D</a:t>
            </a:r>
          </a:p>
          <a:p>
            <a:endParaRPr lang="en-US" dirty="0"/>
          </a:p>
          <a:p>
            <a:r>
              <a:rPr lang="en-US" dirty="0"/>
              <a:t>Master mold was produced by SU-8 negative resist photolithography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748" t="19839" r="26770" b="8512"/>
          <a:stretch/>
        </p:blipFill>
        <p:spPr>
          <a:xfrm>
            <a:off x="986564" y="1826256"/>
            <a:ext cx="4399352" cy="44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0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Empirical Diffusion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7432" y="1922463"/>
            <a:ext cx="5550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Fluorescein, Rhodamine and 10 </a:t>
            </a:r>
            <a:r>
              <a:rPr lang="en-US" sz="1400" dirty="0" err="1"/>
              <a:t>kDa</a:t>
            </a:r>
            <a:r>
              <a:rPr lang="en-US" sz="1400" dirty="0"/>
              <a:t> dextran at 10µM were used to model small molecule flux under </a:t>
            </a:r>
            <a:r>
              <a:rPr lang="en-US" sz="1400" i="1" dirty="0"/>
              <a:t>parallel flow </a:t>
            </a:r>
            <a:r>
              <a:rPr lang="en-US" sz="1400" dirty="0"/>
              <a:t>within the acceptable operating volumetric flow rate limits and under </a:t>
            </a:r>
            <a:r>
              <a:rPr lang="en-US" sz="1400" i="1" dirty="0"/>
              <a:t>static conditions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Under flow there is a gradient across the channel construct with successful sequestration of diffusible  molecules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Under static conditions there is free diffusion across the channel construct:</a:t>
            </a:r>
          </a:p>
        </p:txBody>
      </p:sp>
      <p:sp>
        <p:nvSpPr>
          <p:cNvPr id="6" name="Text Box 62"/>
          <p:cNvSpPr txBox="1"/>
          <p:nvPr/>
        </p:nvSpPr>
        <p:spPr>
          <a:xfrm>
            <a:off x="6685905" y="5488087"/>
            <a:ext cx="4848870" cy="342900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900" b="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Distribution of ATP-like molecules and 10kDa </a:t>
            </a:r>
            <a:r>
              <a:rPr lang="en-US" sz="900" b="0" dirty="0" err="1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dextratn</a:t>
            </a:r>
            <a:r>
              <a:rPr lang="en-US" sz="900" b="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 across the channel array under 10uL/min parallel flow at steady state (&gt;5min).</a:t>
            </a:r>
            <a:endParaRPr lang="en-US" sz="900" b="1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8763" r="5197"/>
          <a:stretch/>
        </p:blipFill>
        <p:spPr>
          <a:xfrm>
            <a:off x="6685905" y="1922463"/>
            <a:ext cx="4848870" cy="3513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0463" t="47370" r="16644" b="13824"/>
          <a:stretch/>
        </p:blipFill>
        <p:spPr>
          <a:xfrm>
            <a:off x="502743" y="3886200"/>
            <a:ext cx="6059337" cy="210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8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Osteocyte Phenotypic Markers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460194" y="1851421"/>
            <a:ext cx="4226905" cy="4422884"/>
            <a:chOff x="0" y="0"/>
            <a:chExt cx="4520399" cy="4779247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4520399" cy="4779247"/>
              <a:chOff x="0" y="0"/>
              <a:chExt cx="4520399" cy="4779247"/>
            </a:xfrm>
          </p:grpSpPr>
          <p:sp>
            <p:nvSpPr>
              <p:cNvPr id="8" name="Text Box 22"/>
              <p:cNvSpPr txBox="1"/>
              <p:nvPr/>
            </p:nvSpPr>
            <p:spPr>
              <a:xfrm>
                <a:off x="9525" y="4330271"/>
                <a:ext cx="4510874" cy="448976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900" b="1" dirty="0">
                    <a:effectLst/>
                    <a:ea typeface="MS Mincho"/>
                    <a:cs typeface="Arial" panose="020B0604020202020204" pitchFamily="34" charset="0"/>
                  </a:rPr>
                  <a:t>Figure </a:t>
                </a:r>
                <a:r>
                  <a:rPr lang="en-US" sz="900" b="1" dirty="0">
                    <a:ea typeface="MS Mincho"/>
                    <a:cs typeface="Arial" panose="020B0604020202020204" pitchFamily="34" charset="0"/>
                  </a:rPr>
                  <a:t>7</a:t>
                </a:r>
                <a:r>
                  <a:rPr lang="en-US" sz="900" b="0" dirty="0">
                    <a:effectLst/>
                    <a:ea typeface="MS Mincho"/>
                    <a:cs typeface="Arial" panose="020B0604020202020204" pitchFamily="34" charset="0"/>
                  </a:rPr>
                  <a:t>: MLO-Y4 osteocytes plated on collagen 1 in brightfield (top left) and stained via immunocytochemistry for integrin profile (top right), Connexin 43 gap junction (bottom left) or Pannexin 1 hemichannel (bottom right)</a:t>
                </a:r>
                <a:endParaRPr lang="en-US" sz="900" b="1" dirty="0">
                  <a:effectLst/>
                  <a:ea typeface="MS Mincho"/>
                  <a:cs typeface="Arial" panose="020B0604020202020204" pitchFamily="34" charset="0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0" y="0"/>
                <a:ext cx="4305300" cy="4301490"/>
                <a:chOff x="409575" y="0"/>
                <a:chExt cx="4305300" cy="4301490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409575" y="0"/>
                  <a:ext cx="4305300" cy="4301490"/>
                  <a:chOff x="0" y="0"/>
                  <a:chExt cx="4305300" cy="4301490"/>
                </a:xfrm>
              </p:grpSpPr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0" y="0"/>
                    <a:ext cx="4301490" cy="4301490"/>
                    <a:chOff x="0" y="0"/>
                    <a:chExt cx="4301490" cy="4301490"/>
                  </a:xfrm>
                </p:grpSpPr>
                <p:pic>
                  <p:nvPicPr>
                    <p:cNvPr id="16" name="Picture 15" descr="C:\Users\Sean\Dropbox\Experimental Images and Data\MLO-Y4 cells\Preliminary Staining\MLO-Y4 characterization 9-24-2015\MLO-Y4 - collagen - integrin profile - avB3-B1 3both.tif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162175" y="0"/>
                      <a:ext cx="2139315" cy="2139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7" name="Picture 16" descr="C:\Users\Sean\Dropbox\Experimental Images and Data\MLO-Y4 cells\Preliminary Staining\MLO-Y4 characterization 9-24-2015\MLO-Y4 - fibronectin - Cx43 3r b.tif"/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2162175"/>
                      <a:ext cx="2139315" cy="2139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8" name="Picture 17" descr="C:\Users\Sean\Dropbox\Experimental Images and Data\MLO-Y4 cells\Preliminary Staining\MLO-Y4 characterization 9-24-2015\MLO-Y4 - fibronectin - PANX1 5 r.tif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162175" y="2162175"/>
                      <a:ext cx="2139315" cy="2139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9" name="Picture 18" descr="J:\aslkjd\cells.tif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0"/>
                      <a:ext cx="2139315" cy="2139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sp>
                <p:nvSpPr>
                  <p:cNvPr id="13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09800" y="2200275"/>
                    <a:ext cx="609600" cy="2463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rPr>
                      <a:t>Panx1</a:t>
                    </a:r>
                    <a:endParaRPr lang="en-US" sz="1200">
                      <a:effectLst/>
                      <a:latin typeface="Arial" panose="020B0604020202020204" pitchFamily="34" charset="0"/>
                      <a:ea typeface="MS Mincho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71900" y="276225"/>
                    <a:ext cx="400050" cy="2463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rPr>
                      <a:t>β</a:t>
                    </a:r>
                    <a:r>
                      <a:rPr lang="en-US" sz="1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rPr>
                      <a:t>1</a:t>
                    </a:r>
                    <a:endParaRPr lang="en-US" sz="1200">
                      <a:effectLst/>
                      <a:latin typeface="Arial" panose="020B0604020202020204" pitchFamily="34" charset="0"/>
                      <a:ea typeface="MS Mincho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52850" y="95250"/>
                    <a:ext cx="552450" cy="2463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 b="1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rPr>
                      <a:t>αvβ3</a:t>
                    </a:r>
                    <a:endParaRPr lang="en-US" sz="1200">
                      <a:effectLst/>
                      <a:latin typeface="Arial" panose="020B0604020202020204" pitchFamily="34" charset="0"/>
                      <a:ea typeface="MS Mincho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19100" y="2181225"/>
                  <a:ext cx="609600" cy="2463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 b="1"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  <a:ea typeface="MS Mincho"/>
                      <a:cs typeface="Times New Roman" panose="02020603050405020304" pitchFamily="18" charset="0"/>
                    </a:rPr>
                    <a:t>Cx43</a:t>
                  </a:r>
                  <a:endParaRPr lang="en-US" sz="1200">
                    <a:effectLst/>
                    <a:latin typeface="Arial" panose="020B0604020202020204" pitchFamily="34" charset="0"/>
                    <a:ea typeface="MS Mincho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7" name="Straight Arrow Connector 6"/>
            <p:cNvCxnSpPr/>
            <p:nvPr/>
          </p:nvCxnSpPr>
          <p:spPr>
            <a:xfrm flipH="1">
              <a:off x="1066800" y="3429000"/>
              <a:ext cx="190500" cy="18097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1097280" y="1969088"/>
            <a:ext cx="465405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MLO-Y4 osteocyte-like cells were characterized in the M-µ-n system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Cells showed </a:t>
            </a:r>
            <a:r>
              <a:rPr lang="en-US" sz="2000" b="1" i="1" dirty="0"/>
              <a:t>&gt;90% viability </a:t>
            </a:r>
            <a:r>
              <a:rPr lang="en-US" sz="2000" dirty="0"/>
              <a:t>via </a:t>
            </a:r>
            <a:r>
              <a:rPr lang="en-US" sz="2000" dirty="0" err="1"/>
              <a:t>Calcein</a:t>
            </a:r>
            <a:r>
              <a:rPr lang="en-US" sz="2000" dirty="0"/>
              <a:t> AM staining up to 7 days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Plated on collagen I and fibronectin, cells demonstrated process formation, expected integrin distribution, and junctional protein distribution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7383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Apoptosis Induction: Caspase 3 </a:t>
            </a:r>
            <a:r>
              <a:rPr lang="en-US" sz="4400" dirty="0" err="1">
                <a:solidFill>
                  <a:schemeClr val="tx1"/>
                </a:solidFill>
              </a:rPr>
              <a:t>Clevage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19</a:t>
            </a:fld>
            <a:endParaRPr lang="en-US"/>
          </a:p>
        </p:txBody>
      </p:sp>
      <p:pic>
        <p:nvPicPr>
          <p:cNvPr id="5" name="Timelapse 2-1-2016 Individual fram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1418" y="1926331"/>
            <a:ext cx="5384262" cy="4022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7280" y="1732391"/>
            <a:ext cx="43802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400" u="sng" dirty="0"/>
              <a:t>Apoptosis Markers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TUNEL (DNA damage, late stage)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 err="1"/>
              <a:t>Annexin</a:t>
            </a:r>
            <a:r>
              <a:rPr lang="en-US" sz="1400" dirty="0"/>
              <a:t> V (Membrane inversion, early stage)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Caspase 3 cleavage (early to mid-stage)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>
              <a:buClr>
                <a:srgbClr val="C00000"/>
              </a:buClr>
            </a:pPr>
            <a:r>
              <a:rPr lang="en-US" sz="1400" u="sng" dirty="0"/>
              <a:t>Heat-shock Apoptosis Induction Regime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Heat cells at 40, 45, 50, 55, or 60°C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Heat for 30 or 60s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Allow heat-shock recovery for 37°C at 1, 12, or 24 hours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Test for extracellular ATP content by firefly luciferase assay and examine the apoptosis/necrosis ratio via Caspase 3/7 cleavage dye and PI </a:t>
            </a:r>
          </a:p>
        </p:txBody>
      </p:sp>
      <p:sp>
        <p:nvSpPr>
          <p:cNvPr id="7" name="Text Box 299"/>
          <p:cNvSpPr txBox="1"/>
          <p:nvPr/>
        </p:nvSpPr>
        <p:spPr>
          <a:xfrm>
            <a:off x="5780295" y="5986110"/>
            <a:ext cx="5375385" cy="357893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900" b="0" dirty="0">
                <a:effectLst/>
                <a:ea typeface="MS Mincho"/>
                <a:cs typeface="Arial" panose="020B0604020202020204" pitchFamily="34" charset="0"/>
              </a:rPr>
              <a:t>MLO-Y4 cells in live culture treated with caspase 3 cleavage indicator over 12 hours </a:t>
            </a:r>
            <a:r>
              <a:rPr lang="en-US" sz="900" dirty="0">
                <a:ea typeface="MS Mincho"/>
                <a:cs typeface="Arial" panose="020B0604020202020204" pitchFamily="34" charset="0"/>
              </a:rPr>
              <a:t>after heat shock (60°C for 30s)</a:t>
            </a:r>
            <a:endParaRPr lang="en-US" sz="900" b="1" dirty="0">
              <a:effectLst/>
              <a:ea typeface="MS Mincho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3846" y="3163052"/>
            <a:ext cx="4453676" cy="21569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2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Background: Bone Signaling - RANKL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00041" y="1794890"/>
            <a:ext cx="4355639" cy="41673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7280" y="1839721"/>
            <a:ext cx="52146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u="sng" dirty="0"/>
              <a:t>Osteocyte Role in Catabolic Signaling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Paracrine Signaling - DKK1, </a:t>
            </a:r>
            <a:r>
              <a:rPr lang="en-US" sz="1600" dirty="0" err="1"/>
              <a:t>Sclerostin</a:t>
            </a:r>
            <a:r>
              <a:rPr lang="en-US" sz="1600" dirty="0"/>
              <a:t>, PGEs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Endocrine Signaling - PTH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Receptor activator of nuclear factor kappa-B ligand (RANKL)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Osteoclast precursor differentiation and the initiation of resorption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Apoptosis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b="1" i="1" dirty="0"/>
              <a:t>Purinergic “find me” signal and bystander </a:t>
            </a:r>
            <a:r>
              <a:rPr lang="en-US" b="1" i="1" dirty="0"/>
              <a:t>effect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Initiation of the RANKL pathway in adjacent osteocytes?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Critical determinant of bone homeostasis and mechanical integrity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94499" y="5962269"/>
            <a:ext cx="436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Figure 1</a:t>
            </a:r>
            <a:r>
              <a:rPr lang="en-US" sz="900" dirty="0"/>
              <a:t>:  Partial schematic of bone homeostatic signaling (Baron and </a:t>
            </a:r>
            <a:r>
              <a:rPr lang="en-US" sz="900" dirty="0" err="1"/>
              <a:t>Kneissel</a:t>
            </a:r>
            <a:r>
              <a:rPr lang="en-US" sz="900" dirty="0"/>
              <a:t>. </a:t>
            </a:r>
            <a:r>
              <a:rPr lang="en-US" sz="900" i="1" dirty="0"/>
              <a:t>Nat Med</a:t>
            </a:r>
            <a:r>
              <a:rPr lang="en-US" sz="900" dirty="0"/>
              <a:t>, 2013). </a:t>
            </a:r>
          </a:p>
        </p:txBody>
      </p:sp>
    </p:spTree>
    <p:extLst>
      <p:ext uri="{BB962C8B-B14F-4D97-AF65-F5344CB8AC3E}">
        <p14:creationId xmlns:p14="http://schemas.microsoft.com/office/powerpoint/2010/main" val="2052160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Heat Shock: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20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17673" y="2028472"/>
            <a:ext cx="9328530" cy="4140200"/>
            <a:chOff x="0" y="0"/>
            <a:chExt cx="6567170" cy="2914650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0"/>
              <a:ext cx="6567170" cy="2914650"/>
              <a:chOff x="0" y="0"/>
              <a:chExt cx="6567170" cy="291465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2428875"/>
                <a:ext cx="6567170" cy="485775"/>
                <a:chOff x="0" y="2428875"/>
                <a:chExt cx="6567170" cy="485775"/>
              </a:xfrm>
            </p:grpSpPr>
            <p:sp>
              <p:nvSpPr>
                <p:cNvPr id="17" name="Text Box 290"/>
                <p:cNvSpPr txBox="1"/>
                <p:nvPr/>
              </p:nvSpPr>
              <p:spPr>
                <a:xfrm>
                  <a:off x="3324225" y="2429666"/>
                  <a:ext cx="3242945" cy="475459"/>
                </a:xfrm>
                <a:prstGeom prst="rect">
                  <a:avLst/>
                </a:prstGeom>
                <a:solidFill>
                  <a:prstClr val="white"/>
                </a:solidFill>
                <a:ln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900" b="0" dirty="0">
                      <a:effectLst/>
                      <a:ea typeface="MS Mincho"/>
                      <a:cs typeface="Arial" panose="020B0604020202020204" pitchFamily="34" charset="0"/>
                    </a:rPr>
                    <a:t>Relative extracellular ATP concentration after heat shock and recovery. *p&lt;0.05 vs non-heated control. #p&lt;0.05 between 30s and 60s heating for each recovery time point.</a:t>
                  </a:r>
                  <a:endParaRPr lang="en-US" sz="900" b="1" dirty="0">
                    <a:effectLst/>
                    <a:ea typeface="MS Minch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 Box 299"/>
                <p:cNvSpPr txBox="1"/>
                <p:nvPr/>
              </p:nvSpPr>
              <p:spPr>
                <a:xfrm>
                  <a:off x="0" y="2428875"/>
                  <a:ext cx="3219450" cy="485775"/>
                </a:xfrm>
                <a:prstGeom prst="rect">
                  <a:avLst/>
                </a:prstGeom>
                <a:solidFill>
                  <a:prstClr val="white"/>
                </a:solidFill>
                <a:ln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900" b="0" dirty="0">
                      <a:effectLst/>
                      <a:ea typeface="MS Mincho"/>
                      <a:cs typeface="Arial" panose="020B0604020202020204" pitchFamily="34" charset="0"/>
                    </a:rPr>
                    <a:t>Proportion of cell population that is apoptotic or necrotic after heat-shock and recovery with the balance being healthy cells.</a:t>
                  </a:r>
                  <a:endParaRPr lang="en-US" sz="900" b="1" dirty="0">
                    <a:effectLst/>
                    <a:ea typeface="MS Mincho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233" y="0"/>
                <a:ext cx="3210292" cy="23314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09925" cy="23304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9646203" y="2001838"/>
            <a:ext cx="229426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Increased apoptosis and necrosis with increasing temperature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Maximal apoptosis to necrosis ratio after 12 hour recovery period (8:1)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Significant increase in extracellular ATP after 30s heat-shock, with highest after 12 hour recovery</a:t>
            </a:r>
          </a:p>
          <a:p>
            <a:pPr>
              <a:buClr>
                <a:srgbClr val="C00000"/>
              </a:buClr>
            </a:pPr>
            <a:endParaRPr lang="en-US" sz="16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0448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Background: Osteocyte </a:t>
            </a:r>
            <a:r>
              <a:rPr lang="en-US" i="1" dirty="0">
                <a:solidFill>
                  <a:schemeClr val="tx1"/>
                </a:solidFill>
              </a:rPr>
              <a:t>In Vivo </a:t>
            </a:r>
            <a:r>
              <a:rPr lang="en-US" dirty="0">
                <a:solidFill>
                  <a:schemeClr val="tx1"/>
                </a:solidFill>
              </a:rPr>
              <a:t>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422" y="4324243"/>
            <a:ext cx="10058400" cy="1933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chemeClr val="tx1"/>
                </a:solidFill>
              </a:rPr>
              <a:t>Bone Cell Geometry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Osteoblasts and osteoclasts sit on the bone surface, while osteocytes reside within the confined Lacunar </a:t>
            </a:r>
            <a:r>
              <a:rPr lang="en-US" dirty="0" err="1">
                <a:solidFill>
                  <a:schemeClr val="tx1"/>
                </a:solidFill>
              </a:rPr>
              <a:t>Canalicular</a:t>
            </a:r>
            <a:r>
              <a:rPr lang="en-US" dirty="0">
                <a:solidFill>
                  <a:schemeClr val="tx1"/>
                </a:solidFill>
              </a:rPr>
              <a:t> System (LCS)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osteocyte cell body sits in a </a:t>
            </a:r>
            <a:r>
              <a:rPr lang="en-US" b="1" u="sng" dirty="0">
                <a:solidFill>
                  <a:schemeClr val="tx1"/>
                </a:solidFill>
              </a:rPr>
              <a:t>8-20µm</a:t>
            </a:r>
            <a:r>
              <a:rPr lang="en-US" dirty="0">
                <a:solidFill>
                  <a:schemeClr val="tx1"/>
                </a:solidFill>
              </a:rPr>
              <a:t> diameter lacuna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Osteocyte processes extend into </a:t>
            </a:r>
            <a:r>
              <a:rPr lang="en-US" b="1" u="sng" dirty="0">
                <a:solidFill>
                  <a:schemeClr val="tx1"/>
                </a:solidFill>
              </a:rPr>
              <a:t>100-200nm</a:t>
            </a:r>
            <a:r>
              <a:rPr lang="en-US" dirty="0">
                <a:solidFill>
                  <a:schemeClr val="tx1"/>
                </a:solidFill>
              </a:rPr>
              <a:t> diameter canaliculi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3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77258" y="1905832"/>
            <a:ext cx="10898444" cy="2418670"/>
            <a:chOff x="677257" y="1785314"/>
            <a:chExt cx="10898444" cy="2418670"/>
          </a:xfrm>
        </p:grpSpPr>
        <p:grpSp>
          <p:nvGrpSpPr>
            <p:cNvPr id="17" name="Group 16"/>
            <p:cNvGrpSpPr/>
            <p:nvPr/>
          </p:nvGrpSpPr>
          <p:grpSpPr>
            <a:xfrm>
              <a:off x="1991810" y="1816122"/>
              <a:ext cx="8269338" cy="2387862"/>
              <a:chOff x="1991810" y="1816122"/>
              <a:chExt cx="8269338" cy="238786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991810" y="1816122"/>
                <a:ext cx="8269338" cy="2387862"/>
                <a:chOff x="897799" y="1790670"/>
                <a:chExt cx="8269338" cy="2387862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897799" y="1792424"/>
                  <a:ext cx="5572494" cy="2244584"/>
                  <a:chOff x="897799" y="1792424"/>
                  <a:chExt cx="5572494" cy="2244584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52823"/>
                  <a:stretch/>
                </p:blipFill>
                <p:spPr>
                  <a:xfrm>
                    <a:off x="897799" y="1792424"/>
                    <a:ext cx="5572493" cy="2013752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897800" y="3806176"/>
                    <a:ext cx="5572493" cy="2308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b="1" dirty="0"/>
                      <a:t>Figure 2</a:t>
                    </a:r>
                    <a:r>
                      <a:rPr lang="en-US" sz="900" dirty="0"/>
                      <a:t>:  Bone Cell organization (Long. </a:t>
                    </a:r>
                    <a:r>
                      <a:rPr lang="en-US" sz="900" i="1" dirty="0"/>
                      <a:t>Nature Reviews Molecular Cell Biology</a:t>
                    </a:r>
                    <a:r>
                      <a:rPr lang="en-US" sz="900" dirty="0"/>
                      <a:t>, 2012). </a:t>
                    </a:r>
                  </a:p>
                </p:txBody>
              </p:sp>
            </p:grpSp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70293" y="1790670"/>
                  <a:ext cx="2696844" cy="2015506"/>
                </a:xfrm>
                <a:prstGeom prst="rect">
                  <a:avLst/>
                </a:prstGeom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6470292" y="3809200"/>
                  <a:ext cx="2695064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b="1" dirty="0"/>
                    <a:t>Figure 3</a:t>
                  </a:r>
                  <a:r>
                    <a:rPr lang="en-US" sz="900" dirty="0"/>
                    <a:t>:  SEM of osteocyte (</a:t>
                  </a:r>
                  <a:r>
                    <a:rPr lang="en-US" sz="900" dirty="0" err="1"/>
                    <a:t>Pajevic</a:t>
                  </a:r>
                  <a:r>
                    <a:rPr lang="en-US" sz="900" dirty="0"/>
                    <a:t>. </a:t>
                  </a:r>
                  <a:r>
                    <a:rPr lang="en-US" sz="900" i="1" dirty="0"/>
                    <a:t>IBMS </a:t>
                  </a:r>
                  <a:r>
                    <a:rPr lang="en-US" sz="900" i="1" dirty="0" err="1"/>
                    <a:t>BoneKEy</a:t>
                  </a:r>
                  <a:r>
                    <a:rPr lang="en-US" sz="900" dirty="0"/>
                    <a:t>, 2009). </a:t>
                  </a: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6440993" y="2873829"/>
                <a:ext cx="572757" cy="45217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Arrow Connector 15"/>
              <p:cNvCxnSpPr>
                <a:stCxn id="14" idx="3"/>
              </p:cNvCxnSpPr>
              <p:nvPr/>
            </p:nvCxnSpPr>
            <p:spPr>
              <a:xfrm flipV="1">
                <a:off x="7013750" y="2944167"/>
                <a:ext cx="512465" cy="1557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10261148" y="1816122"/>
              <a:ext cx="1314553" cy="2239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257" y="1785314"/>
              <a:ext cx="1316850" cy="2237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26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Macro-micro-</a:t>
            </a:r>
            <a:r>
              <a:rPr lang="en-US" dirty="0" err="1">
                <a:solidFill>
                  <a:schemeClr val="tx1"/>
                </a:solidFill>
              </a:rPr>
              <a:t>nano</a:t>
            </a:r>
            <a:r>
              <a:rPr lang="en-US" dirty="0">
                <a:solidFill>
                  <a:schemeClr val="tx1"/>
                </a:solidFill>
              </a:rPr>
              <a:t> (Mµn):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Device Design and Fabrication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7280" y="2036643"/>
            <a:ext cx="5219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266" y="1903972"/>
            <a:ext cx="6197280" cy="393670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196818" y="5690966"/>
            <a:ext cx="522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Figure 4</a:t>
            </a:r>
            <a:r>
              <a:rPr lang="en-US" sz="900" dirty="0"/>
              <a:t>: Profile view of bonded device (top) and brightfield image of bonded PDMS device with channel array detail (bottom).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8182" y="1903972"/>
            <a:ext cx="549671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Two 1mm-wide x 10mm-long seeding regions separated by a 100µm-wide channel array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Channel widths measure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~</a:t>
            </a:r>
            <a:r>
              <a:rPr lang="en-US" sz="1400" b="1" dirty="0"/>
              <a:t>900nm - 1µm</a:t>
            </a:r>
            <a:r>
              <a:rPr lang="en-US" sz="1400" dirty="0"/>
              <a:t>, separated by 10µm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Produced by 2-step soft photolithography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SU-8 photoresist on Si mold was </a:t>
            </a:r>
            <a:r>
              <a:rPr lang="en-US" sz="1400" dirty="0" err="1"/>
              <a:t>silanized</a:t>
            </a:r>
            <a:r>
              <a:rPr lang="en-US" sz="1400" dirty="0"/>
              <a:t> and used to cast PDMS devices.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Devices were bonded to glass slides by ozone plasma treatment. </a:t>
            </a:r>
          </a:p>
          <a:p>
            <a:endParaRPr lang="en-US" dirty="0"/>
          </a:p>
          <a:p>
            <a:r>
              <a:rPr lang="en-US" sz="1400" dirty="0"/>
              <a:t>For further info on device fabrication and validation see </a:t>
            </a:r>
            <a:r>
              <a:rPr lang="en-US" sz="1400" b="1" dirty="0"/>
              <a:t>poster tomorrow </a:t>
            </a:r>
            <a:r>
              <a:rPr lang="en-US" sz="1400" dirty="0"/>
              <a:t>or read “</a:t>
            </a:r>
            <a:r>
              <a:rPr lang="en-US" sz="1400" b="1" dirty="0"/>
              <a:t>A multiscale fluidic device for the study of dendrite-mediated cell to cell communication” McCutcheon et al, Biomedical Microdevices (2017).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7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Osteocytes in the Mµn: Process Extension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5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098201" y="1841242"/>
            <a:ext cx="27364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Interior surfaces of the Mµn coated with 30 µg/mL fibronectin</a:t>
            </a:r>
          </a:p>
          <a:p>
            <a:endParaRPr lang="en-US" sz="1400" dirty="0"/>
          </a:p>
          <a:p>
            <a:r>
              <a:rPr lang="en-US" sz="1400" b="1" dirty="0"/>
              <a:t>MLO-Y4 osteocyte-like cells </a:t>
            </a:r>
            <a:r>
              <a:rPr lang="en-US" sz="1400" dirty="0"/>
              <a:t>plated at 1 x 10</a:t>
            </a:r>
            <a:r>
              <a:rPr lang="en-US" sz="1400" baseline="30000" dirty="0"/>
              <a:t>6</a:t>
            </a:r>
            <a:r>
              <a:rPr lang="en-US" sz="1400" dirty="0"/>
              <a:t> cells/mL every 24 </a:t>
            </a:r>
            <a:r>
              <a:rPr lang="en-US" sz="1400" dirty="0" err="1"/>
              <a:t>hrs</a:t>
            </a:r>
            <a:r>
              <a:rPr lang="en-US" sz="1400" dirty="0"/>
              <a:t> for 3 days. And cultured in conditioned medium for 4 additional days</a:t>
            </a:r>
          </a:p>
          <a:p>
            <a:endParaRPr lang="en-US" sz="1400" dirty="0"/>
          </a:p>
          <a:p>
            <a:r>
              <a:rPr lang="en-US" sz="1400" dirty="0"/>
              <a:t>Actin visualized by phalloidin staining to view process formation </a:t>
            </a:r>
          </a:p>
          <a:p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~60% of channels had either full or partial process in-growth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Demonstrates the ability of the system to mimic the </a:t>
            </a:r>
            <a:r>
              <a:rPr lang="en-US" sz="1400" i="1" dirty="0"/>
              <a:t>in vivo </a:t>
            </a:r>
            <a:r>
              <a:rPr lang="en-US" sz="1400" dirty="0"/>
              <a:t>condition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309284" y="2049851"/>
            <a:ext cx="8699565" cy="3713599"/>
            <a:chOff x="3284222" y="2089358"/>
            <a:chExt cx="8699565" cy="371359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264" y="2089358"/>
              <a:ext cx="5134251" cy="348276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286" y="2089358"/>
              <a:ext cx="3482767" cy="348276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284222" y="5572125"/>
              <a:ext cx="8699565" cy="23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Figure 5</a:t>
              </a:r>
              <a:r>
                <a:rPr lang="en-US" sz="900" dirty="0"/>
                <a:t>:  MLO-Y4 cells in the </a:t>
              </a:r>
              <a:r>
                <a:rPr lang="en-US" sz="900" dirty="0" err="1"/>
                <a:t>Mun</a:t>
              </a:r>
              <a:r>
                <a:rPr lang="en-US" sz="900" dirty="0"/>
                <a:t> device stained with phalloidin. Orthogonal view (left) and 3d rotated view (right), scale bar 100µm.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3A3A335-002D-44C2-909B-B6B25689E507}"/>
              </a:ext>
            </a:extLst>
          </p:cNvPr>
          <p:cNvSpPr txBox="1"/>
          <p:nvPr/>
        </p:nvSpPr>
        <p:spPr>
          <a:xfrm>
            <a:off x="8135659" y="2053796"/>
            <a:ext cx="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highlight>
                  <a:srgbClr val="000000"/>
                </a:highlight>
              </a:rPr>
              <a:t>F-actin</a:t>
            </a:r>
          </a:p>
        </p:txBody>
      </p:sp>
    </p:spTree>
    <p:extLst>
      <p:ext uri="{BB962C8B-B14F-4D97-AF65-F5344CB8AC3E}">
        <p14:creationId xmlns:p14="http://schemas.microsoft.com/office/powerpoint/2010/main" val="1993701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Osteocytes in the Mµn: Gap Junction Functionality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6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167170" y="1812636"/>
            <a:ext cx="3466575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MLO-Y4 RANKL reporter cells</a:t>
            </a:r>
            <a:r>
              <a:rPr lang="en-US" sz="1400" dirty="0"/>
              <a:t> (see next slide) were evaluated for functional gap junctions by dye transfer scratch assay using connexin permeable lucifer yellow (1%)</a:t>
            </a:r>
          </a:p>
          <a:p>
            <a:endParaRPr lang="en-US" sz="1400" b="1" dirty="0"/>
          </a:p>
          <a:p>
            <a:r>
              <a:rPr lang="en-US" sz="1400" dirty="0"/>
              <a:t>Cells were plated as previously described, and at day 7 Calcein-AM (10µM) loaded cells were “parachuted” on one side of the Mµn and imaged for dye transfer to opposite side at 2 </a:t>
            </a:r>
            <a:r>
              <a:rPr lang="en-US" sz="1400" dirty="0" err="1"/>
              <a:t>hrs</a:t>
            </a:r>
            <a:endParaRPr lang="en-US" sz="1400" dirty="0"/>
          </a:p>
          <a:p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Open plate test showed robust dye transfer and therefore functional gap junctions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Mµn test showed formation of functional gap junctions across the channel array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Further demonstrates the ability of the system to mimic the </a:t>
            </a:r>
            <a:r>
              <a:rPr lang="en-US" sz="1400" i="1" dirty="0"/>
              <a:t>in vivo </a:t>
            </a:r>
            <a:r>
              <a:rPr lang="en-US" sz="1400" dirty="0"/>
              <a:t>condition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80603" y="5729372"/>
            <a:ext cx="2853769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6</a:t>
            </a:r>
            <a:r>
              <a:rPr lang="en-US" sz="900" dirty="0"/>
              <a:t>: Dye transfer scratch assay using connexin permeable lucifer yellow to assess gap junction formation and functionality in an open plate.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B02D1-EBA8-4332-824C-76EF5E14F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000" y="1909419"/>
            <a:ext cx="4168559" cy="38199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37B674-A4C1-40F8-9B7A-3AE4C409886E}"/>
              </a:ext>
            </a:extLst>
          </p:cNvPr>
          <p:cNvSpPr txBox="1"/>
          <p:nvPr/>
        </p:nvSpPr>
        <p:spPr>
          <a:xfrm>
            <a:off x="6671119" y="1923400"/>
            <a:ext cx="126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92D050"/>
                </a:solidFill>
                <a:highlight>
                  <a:srgbClr val="000000"/>
                </a:highlight>
              </a:rPr>
              <a:t>Calcein</a:t>
            </a:r>
            <a:r>
              <a:rPr lang="en-US" dirty="0">
                <a:solidFill>
                  <a:srgbClr val="92D050"/>
                </a:solidFill>
                <a:highlight>
                  <a:srgbClr val="000000"/>
                </a:highlight>
              </a:rPr>
              <a:t>-AM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3708E-7208-432E-8941-34412AF35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03" y="1909419"/>
            <a:ext cx="2853769" cy="38199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38C04C-4DA7-47D9-8E50-6B2114FFC94E}"/>
              </a:ext>
            </a:extLst>
          </p:cNvPr>
          <p:cNvSpPr txBox="1"/>
          <p:nvPr/>
        </p:nvSpPr>
        <p:spPr>
          <a:xfrm>
            <a:off x="2190537" y="1906250"/>
            <a:ext cx="147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Lucifer Yellow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F0C7CB-8D42-4513-BA9E-D286D0514C94}"/>
              </a:ext>
            </a:extLst>
          </p:cNvPr>
          <p:cNvSpPr txBox="1"/>
          <p:nvPr/>
        </p:nvSpPr>
        <p:spPr>
          <a:xfrm>
            <a:off x="3767629" y="1923400"/>
            <a:ext cx="63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Mµn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B501F0-DBB6-41BF-985A-5D78590D639F}"/>
              </a:ext>
            </a:extLst>
          </p:cNvPr>
          <p:cNvSpPr txBox="1"/>
          <p:nvPr/>
        </p:nvSpPr>
        <p:spPr>
          <a:xfrm>
            <a:off x="770554" y="1889323"/>
            <a:ext cx="1376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Open Plate Scratch Test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88290C-1BEE-460C-B2A4-61AAD7F75E5B}"/>
              </a:ext>
            </a:extLst>
          </p:cNvPr>
          <p:cNvSpPr txBox="1"/>
          <p:nvPr/>
        </p:nvSpPr>
        <p:spPr>
          <a:xfrm>
            <a:off x="3744227" y="5729371"/>
            <a:ext cx="419533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7</a:t>
            </a:r>
            <a:r>
              <a:rPr lang="en-US" sz="900" dirty="0"/>
              <a:t>: Dye transfer parachute assay using connexin permeable lucifer yellow to assess gap junction formation and functionality in an open plate.</a:t>
            </a:r>
          </a:p>
        </p:txBody>
      </p:sp>
    </p:spTree>
    <p:extLst>
      <p:ext uri="{BB962C8B-B14F-4D97-AF65-F5344CB8AC3E}">
        <p14:creationId xmlns:p14="http://schemas.microsoft.com/office/powerpoint/2010/main" val="4214235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RANKL Reporter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3753" y="1976140"/>
            <a:ext cx="58178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Lentiviral transduction of cDNA with RANKL Promoter ahead of </a:t>
            </a:r>
            <a:r>
              <a:rPr lang="en-US" dirty="0" err="1"/>
              <a:t>mCherry</a:t>
            </a:r>
            <a:r>
              <a:rPr lang="en-US" dirty="0"/>
              <a:t> promoter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Transduced at MOI of 10 and selected by puromycin resistance (1 µg/mL)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Metric: proportion of cells above intensity threshold or number of “activated osteocytes”</a:t>
            </a:r>
          </a:p>
          <a:p>
            <a:endParaRPr lang="en-US" dirty="0"/>
          </a:p>
          <a:p>
            <a:r>
              <a:rPr lang="en-US" dirty="0"/>
              <a:t>	Threshold = RIU ≥ 0.5 x </a:t>
            </a:r>
            <a:r>
              <a:rPr lang="en-US" dirty="0" err="1"/>
              <a:t>Max</a:t>
            </a:r>
            <a:r>
              <a:rPr lang="en-US" baseline="-25000" dirty="0" err="1"/>
              <a:t>Unheated</a:t>
            </a:r>
            <a:r>
              <a:rPr lang="en-US" baseline="-25000" dirty="0"/>
              <a:t> Control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sz="20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8494" t="30699" r="37163" b="49598"/>
          <a:stretch/>
        </p:blipFill>
        <p:spPr>
          <a:xfrm>
            <a:off x="1097280" y="4429804"/>
            <a:ext cx="3667649" cy="16699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22" y="2126881"/>
            <a:ext cx="5285365" cy="348513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764929" y="5612019"/>
            <a:ext cx="1237550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7</a:t>
            </a:r>
            <a:r>
              <a:rPr lang="en-US" sz="900" dirty="0"/>
              <a:t>:  cDNA RANKL reporter plasmid (</a:t>
            </a:r>
            <a:r>
              <a:rPr lang="en-US" sz="900" dirty="0" err="1"/>
              <a:t>Genecopoeia</a:t>
            </a:r>
            <a:r>
              <a:rPr lang="en-US" sz="900" dirty="0"/>
              <a:t>).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71526" y="5627248"/>
            <a:ext cx="5285365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8</a:t>
            </a:r>
            <a:r>
              <a:rPr lang="en-US" sz="900" dirty="0"/>
              <a:t>:  MLO-Y4 cells transduced with RANKL reporter in Mµn.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0484" y="4729473"/>
            <a:ext cx="617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RANKL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59BD5-3B5F-4B4C-9BBA-64728EB5BE8C}"/>
              </a:ext>
            </a:extLst>
          </p:cNvPr>
          <p:cNvSpPr txBox="1"/>
          <p:nvPr/>
        </p:nvSpPr>
        <p:spPr>
          <a:xfrm>
            <a:off x="10694932" y="2144351"/>
            <a:ext cx="89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000000"/>
                </a:highlight>
              </a:rPr>
              <a:t>RANKL</a:t>
            </a:r>
          </a:p>
        </p:txBody>
      </p:sp>
    </p:spTree>
    <p:extLst>
      <p:ext uri="{BB962C8B-B14F-4D97-AF65-F5344CB8AC3E}">
        <p14:creationId xmlns:p14="http://schemas.microsoft.com/office/powerpoint/2010/main" val="3083540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Apoptosis Induction: Heat Stress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22577" y="1894718"/>
            <a:ext cx="8714561" cy="4133466"/>
            <a:chOff x="0" y="0"/>
            <a:chExt cx="6823075" cy="3236302"/>
          </a:xfrm>
        </p:grpSpPr>
        <p:sp>
          <p:nvSpPr>
            <p:cNvPr id="6" name="Text Box 36"/>
            <p:cNvSpPr txBox="1"/>
            <p:nvPr/>
          </p:nvSpPr>
          <p:spPr>
            <a:xfrm>
              <a:off x="114300" y="3019425"/>
              <a:ext cx="3009265" cy="216877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b="1" dirty="0">
                  <a:effectLst/>
                  <a:ea typeface="MS Mincho"/>
                  <a:cs typeface="Arial" panose="020B0604020202020204" pitchFamily="34" charset="0"/>
                </a:rPr>
                <a:t>Figure </a:t>
              </a:r>
              <a:r>
                <a:rPr lang="en-US" sz="900" b="1" dirty="0">
                  <a:ea typeface="MS Mincho"/>
                  <a:cs typeface="Arial" panose="020B0604020202020204" pitchFamily="34" charset="0"/>
                </a:rPr>
                <a:t>9</a:t>
              </a:r>
              <a:r>
                <a:rPr lang="en-US" sz="900" b="0" dirty="0">
                  <a:effectLst/>
                  <a:ea typeface="MS Mincho"/>
                  <a:cs typeface="Arial" panose="020B0604020202020204" pitchFamily="34" charset="0"/>
                </a:rPr>
                <a:t>: Heat distribution within the device with 60°C (333 K) heat source on left and </a:t>
              </a:r>
              <a:r>
                <a:rPr lang="en-US" sz="900" dirty="0">
                  <a:ea typeface="MS Mincho"/>
                  <a:cs typeface="Arial" panose="020B0604020202020204" pitchFamily="34" charset="0"/>
                </a:rPr>
                <a:t>4</a:t>
              </a:r>
              <a:r>
                <a:rPr lang="en-US" sz="900" b="0" dirty="0">
                  <a:effectLst/>
                  <a:ea typeface="MS Mincho"/>
                  <a:cs typeface="Arial" panose="020B0604020202020204" pitchFamily="34" charset="0"/>
                </a:rPr>
                <a:t>°C (277 K) sink on right after 30 seconds.</a:t>
              </a:r>
              <a:endParaRPr lang="en-US" sz="900" b="1" dirty="0">
                <a:effectLst/>
                <a:ea typeface="MS Mincho"/>
                <a:cs typeface="Arial" panose="020B0604020202020204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0" y="0"/>
              <a:ext cx="6823075" cy="3122599"/>
              <a:chOff x="0" y="0"/>
              <a:chExt cx="6823075" cy="312259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8025" y="148590"/>
                <a:ext cx="3575050" cy="2680335"/>
              </a:xfrm>
              <a:prstGeom prst="rect">
                <a:avLst/>
              </a:prstGeom>
              <a:noFill/>
            </p:spPr>
          </p:pic>
          <p:sp>
            <p:nvSpPr>
              <p:cNvPr id="9" name="Text Box 37"/>
              <p:cNvSpPr txBox="1"/>
              <p:nvPr/>
            </p:nvSpPr>
            <p:spPr>
              <a:xfrm>
                <a:off x="3248025" y="3014161"/>
                <a:ext cx="3432175" cy="108438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900" b="1" dirty="0">
                    <a:effectLst/>
                    <a:ea typeface="MS Mincho"/>
                    <a:cs typeface="Arial" panose="020B0604020202020204" pitchFamily="34" charset="0"/>
                  </a:rPr>
                  <a:t>Figure </a:t>
                </a:r>
                <a:r>
                  <a:rPr lang="en-US" sz="900" b="1" dirty="0">
                    <a:ea typeface="MS Mincho"/>
                    <a:cs typeface="Arial" panose="020B0604020202020204" pitchFamily="34" charset="0"/>
                  </a:rPr>
                  <a:t>10:</a:t>
                </a:r>
                <a:r>
                  <a:rPr lang="en-US" sz="900" b="0" dirty="0">
                    <a:effectLst/>
                    <a:ea typeface="MS Mincho"/>
                    <a:cs typeface="Arial" panose="020B0604020202020204" pitchFamily="34" charset="0"/>
                  </a:rPr>
                  <a:t> Heating apparatus</a:t>
                </a:r>
                <a:endParaRPr lang="en-US" sz="900" b="1" dirty="0">
                  <a:effectLst/>
                  <a:ea typeface="MS Mincho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190875" cy="2898775"/>
              </a:xfrm>
              <a:prstGeom prst="rect">
                <a:avLst/>
              </a:prstGeom>
            </p:spPr>
          </p:pic>
        </p:grpSp>
      </p:grpSp>
      <p:sp>
        <p:nvSpPr>
          <p:cNvPr id="11" name="TextBox 10"/>
          <p:cNvSpPr txBox="1"/>
          <p:nvPr/>
        </p:nvSpPr>
        <p:spPr>
          <a:xfrm>
            <a:off x="9210131" y="2084500"/>
            <a:ext cx="27094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Heat sequestration within device possible with 60°C heating element and chilled 4°C heat sink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Temperature max on unheated side = 37°C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723573" y="4731797"/>
            <a:ext cx="177555" cy="2752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516210" y="4154750"/>
            <a:ext cx="581510" cy="8522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05490" y="4994422"/>
            <a:ext cx="76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Heating Element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2358" y="5007006"/>
            <a:ext cx="76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Heat Sink</a:t>
            </a:r>
          </a:p>
        </p:txBody>
      </p:sp>
    </p:spTree>
    <p:extLst>
      <p:ext uri="{BB962C8B-B14F-4D97-AF65-F5344CB8AC3E}">
        <p14:creationId xmlns:p14="http://schemas.microsoft.com/office/powerpoint/2010/main" val="1599402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Apoptosis Induction in the Mµn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6A4-9958-4F81-9F93-30DEDE1CC164}" type="slidenum">
              <a:rPr lang="en-US" smtClean="0"/>
              <a:t>9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08" y="2064338"/>
            <a:ext cx="6089675" cy="37639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97280" y="2064338"/>
            <a:ext cx="376999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Found best heating condition was 60°C for 30 sec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Able to isolate apoptosis on the heated side of the Mµn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u="sng" dirty="0"/>
              <a:t>Maximal</a:t>
            </a:r>
            <a:r>
              <a:rPr lang="en-US" sz="2000" dirty="0"/>
              <a:t> apoptosis (Caspase 3 activation) was 15% on the unheated side 12 </a:t>
            </a:r>
            <a:r>
              <a:rPr lang="en-US" sz="2000" dirty="0" err="1"/>
              <a:t>hrs</a:t>
            </a:r>
            <a:r>
              <a:rPr lang="en-US" sz="2000" dirty="0"/>
              <a:t> post-heating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u="sng" dirty="0"/>
              <a:t>Average</a:t>
            </a:r>
            <a:r>
              <a:rPr lang="en-US" sz="2000" dirty="0"/>
              <a:t> caspase 3 activation was 68% on the heated side 12 </a:t>
            </a:r>
            <a:r>
              <a:rPr lang="en-US" sz="2000" dirty="0" err="1"/>
              <a:t>hrs</a:t>
            </a:r>
            <a:r>
              <a:rPr lang="en-US" sz="2000" dirty="0"/>
              <a:t> post-heating</a:t>
            </a:r>
          </a:p>
          <a:p>
            <a:endParaRPr lang="en-US" sz="20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122808" y="5828276"/>
            <a:ext cx="6089675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Figure 11</a:t>
            </a:r>
            <a:r>
              <a:rPr lang="en-US" sz="900" dirty="0"/>
              <a:t>:  MLO-Y4 RANKL reporter cells in </a:t>
            </a:r>
            <a:r>
              <a:rPr lang="en-US" sz="900" dirty="0" err="1"/>
              <a:t>Mun</a:t>
            </a:r>
            <a:r>
              <a:rPr lang="en-US" sz="900" dirty="0"/>
              <a:t> 12 hours-post heating. Heated side (right) and unheated side (left).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22808" y="2147235"/>
            <a:ext cx="89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000000"/>
                </a:highlight>
              </a:rPr>
              <a:t>RANKL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06703" y="2147235"/>
            <a:ext cx="74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highlight>
                  <a:srgbClr val="000000"/>
                </a:highlight>
              </a:rPr>
              <a:t>Casp3</a:t>
            </a:r>
          </a:p>
        </p:txBody>
      </p:sp>
    </p:spTree>
    <p:extLst>
      <p:ext uri="{BB962C8B-B14F-4D97-AF65-F5344CB8AC3E}">
        <p14:creationId xmlns:p14="http://schemas.microsoft.com/office/powerpoint/2010/main" val="104822749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17555</TotalTime>
  <Words>2068</Words>
  <Application>Microsoft Office PowerPoint</Application>
  <PresentationFormat>Widescreen</PresentationFormat>
  <Paragraphs>253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</vt:lpstr>
      <vt:lpstr>Calibri</vt:lpstr>
      <vt:lpstr>Calibri Light</vt:lpstr>
      <vt:lpstr>MS Mincho</vt:lpstr>
      <vt:lpstr>Times New Roman</vt:lpstr>
      <vt:lpstr>Wingdings</vt:lpstr>
      <vt:lpstr>Retrospect</vt:lpstr>
      <vt:lpstr>RANKL Expression as a Measure of Osteocyte Apoptotic Signaling in Confined Space</vt:lpstr>
      <vt:lpstr>Background: Bone Signaling - RANKL</vt:lpstr>
      <vt:lpstr>Background: Osteocyte In Vivo Geometry</vt:lpstr>
      <vt:lpstr>Macro-micro-nano (Mµn): Device Design and Fabrication</vt:lpstr>
      <vt:lpstr>Osteocytes in the Mµn: Process Extension</vt:lpstr>
      <vt:lpstr>Osteocytes in the Mµn: Gap Junction Functionality</vt:lpstr>
      <vt:lpstr>RANKL Reporter System</vt:lpstr>
      <vt:lpstr>Apoptosis Induction: Heat Stress</vt:lpstr>
      <vt:lpstr>Apoptosis Induction in the Mµn</vt:lpstr>
      <vt:lpstr>RANKL Reporter with Heat Stress and Apoptosis Inhibition</vt:lpstr>
      <vt:lpstr>RANKL Reporter with Heat Stress</vt:lpstr>
      <vt:lpstr>RANKL Reporter with Exogenous ATP Stimulation</vt:lpstr>
      <vt:lpstr>Summary and Future Directions</vt:lpstr>
      <vt:lpstr>Acknowledgements</vt:lpstr>
      <vt:lpstr>RANKL Reporter with Exogenous ATP Stimulation</vt:lpstr>
      <vt:lpstr>Macro-micro-nano (Mµn):  Device Design and Fabrication</vt:lpstr>
      <vt:lpstr>Empirical Diffusion Modeling</vt:lpstr>
      <vt:lpstr>Osteocyte Phenotypic Markers</vt:lpstr>
      <vt:lpstr>Apoptosis Induction: Caspase 3 Clevage</vt:lpstr>
      <vt:lpstr>Heat Shock: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McCutcheon</dc:creator>
  <cp:lastModifiedBy>Sean McCutcheon</cp:lastModifiedBy>
  <cp:revision>519</cp:revision>
  <dcterms:created xsi:type="dcterms:W3CDTF">2016-06-16T18:11:03Z</dcterms:created>
  <dcterms:modified xsi:type="dcterms:W3CDTF">2017-10-12T17:52:32Z</dcterms:modified>
</cp:coreProperties>
</file>