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3" r:id="rId1"/>
  </p:sldMasterIdLst>
  <p:notesMasterIdLst>
    <p:notesMasterId r:id="rId26"/>
  </p:notesMasterIdLst>
  <p:sldIdLst>
    <p:sldId id="256" r:id="rId2"/>
    <p:sldId id="258" r:id="rId3"/>
    <p:sldId id="299" r:id="rId4"/>
    <p:sldId id="317" r:id="rId5"/>
    <p:sldId id="313" r:id="rId6"/>
    <p:sldId id="262" r:id="rId7"/>
    <p:sldId id="293" r:id="rId8"/>
    <p:sldId id="264" r:id="rId9"/>
    <p:sldId id="316" r:id="rId10"/>
    <p:sldId id="278" r:id="rId11"/>
    <p:sldId id="295" r:id="rId12"/>
    <p:sldId id="267" r:id="rId13"/>
    <p:sldId id="315" r:id="rId14"/>
    <p:sldId id="274" r:id="rId15"/>
    <p:sldId id="259" r:id="rId16"/>
    <p:sldId id="318" r:id="rId17"/>
    <p:sldId id="306" r:id="rId18"/>
    <p:sldId id="302" r:id="rId19"/>
    <p:sldId id="263" r:id="rId20"/>
    <p:sldId id="292" r:id="rId21"/>
    <p:sldId id="277" r:id="rId22"/>
    <p:sldId id="291" r:id="rId23"/>
    <p:sldId id="307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D499EC-5DE1-4BE9-A1B7-43734D410E0F}">
          <p14:sldIdLst>
            <p14:sldId id="256"/>
            <p14:sldId id="258"/>
            <p14:sldId id="299"/>
            <p14:sldId id="317"/>
            <p14:sldId id="313"/>
            <p14:sldId id="262"/>
            <p14:sldId id="293"/>
            <p14:sldId id="264"/>
            <p14:sldId id="316"/>
            <p14:sldId id="278"/>
            <p14:sldId id="295"/>
            <p14:sldId id="267"/>
            <p14:sldId id="315"/>
            <p14:sldId id="274"/>
            <p14:sldId id="259"/>
            <p14:sldId id="318"/>
            <p14:sldId id="306"/>
            <p14:sldId id="302"/>
            <p14:sldId id="263"/>
            <p14:sldId id="292"/>
            <p14:sldId id="277"/>
            <p14:sldId id="291"/>
            <p14:sldId id="307"/>
            <p14:sldId id="294"/>
          </p14:sldIdLst>
        </p14:section>
        <p14:section name="Untitled Section" id="{1C493BF2-94B3-425F-9B6F-4092F7021FB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3372" autoAdjust="0"/>
  </p:normalViewPr>
  <p:slideViewPr>
    <p:cSldViewPr snapToGrid="0">
      <p:cViewPr varScale="1">
        <p:scale>
          <a:sx n="95" d="100"/>
          <a:sy n="9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666F3-D7FB-4BCD-87E4-DE9A9ED59083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FD8C2-6C22-41E4-B57E-8BEBFE95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4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= resolution</a:t>
            </a:r>
          </a:p>
          <a:p>
            <a:r>
              <a:rPr lang="en-US" dirty="0"/>
              <a:t>K = system</a:t>
            </a:r>
            <a:r>
              <a:rPr lang="en-US" baseline="0" dirty="0"/>
              <a:t>/material constant</a:t>
            </a:r>
            <a:endParaRPr lang="en-US" dirty="0"/>
          </a:p>
          <a:p>
            <a:r>
              <a:rPr lang="en-US" dirty="0" err="1"/>
              <a:t>Lamda</a:t>
            </a:r>
            <a:r>
              <a:rPr lang="en-US" baseline="0" dirty="0"/>
              <a:t> = wavelength</a:t>
            </a:r>
            <a:endParaRPr lang="en-US" dirty="0"/>
          </a:p>
          <a:p>
            <a:r>
              <a:rPr lang="en-US" dirty="0"/>
              <a:t>NA = </a:t>
            </a:r>
            <a:r>
              <a:rPr lang="en-US" dirty="0" err="1"/>
              <a:t>numberical</a:t>
            </a:r>
            <a:r>
              <a:rPr lang="en-US" dirty="0"/>
              <a:t> </a:t>
            </a:r>
            <a:r>
              <a:rPr lang="en-US" dirty="0" err="1"/>
              <a:t>aperature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7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Navier Stokes</a:t>
            </a:r>
          </a:p>
          <a:p>
            <a:r>
              <a:rPr lang="en-US" u="sng" baseline="0" dirty="0"/>
              <a:t>Top = inertial forces</a:t>
            </a:r>
          </a:p>
          <a:p>
            <a:r>
              <a:rPr lang="en-US" u="sng" baseline="0" dirty="0"/>
              <a:t>PI = pressure forces</a:t>
            </a:r>
          </a:p>
          <a:p>
            <a:r>
              <a:rPr lang="en-US" u="sng" baseline="0" dirty="0"/>
              <a:t>Mew = viscous forces</a:t>
            </a:r>
          </a:p>
          <a:p>
            <a:r>
              <a:rPr lang="en-US" u="sng" baseline="0" dirty="0"/>
              <a:t>F = external forces</a:t>
            </a:r>
          </a:p>
          <a:p>
            <a:r>
              <a:rPr lang="en-US" u="none" baseline="0" dirty="0"/>
              <a:t>Boundary conditions – Newtonian incompressible fluid, initial velocity and pressure =0, no slip condition at the wall, inlet u = outlet u, fluid material properties modeled as water</a:t>
            </a:r>
          </a:p>
          <a:p>
            <a:r>
              <a:rPr lang="en-US" u="none" baseline="0" dirty="0"/>
              <a:t>rho = density</a:t>
            </a:r>
          </a:p>
          <a:p>
            <a:r>
              <a:rPr lang="en-US" u="none" baseline="0" dirty="0"/>
              <a:t>u = velocity term</a:t>
            </a:r>
          </a:p>
          <a:p>
            <a:r>
              <a:rPr lang="en-US" u="none" baseline="0" dirty="0"/>
              <a:t>P = pressure</a:t>
            </a:r>
          </a:p>
          <a:p>
            <a:r>
              <a:rPr lang="en-US" u="none" baseline="0" dirty="0"/>
              <a:t>I = index matrix</a:t>
            </a:r>
          </a:p>
          <a:p>
            <a:r>
              <a:rPr lang="en-US" u="none" baseline="0" dirty="0"/>
              <a:t>Mew = dynamic viscosity</a:t>
            </a:r>
          </a:p>
          <a:p>
            <a:r>
              <a:rPr lang="en-US" u="none" baseline="0" dirty="0"/>
              <a:t>T = Temperature</a:t>
            </a:r>
          </a:p>
          <a:p>
            <a:r>
              <a:rPr lang="en-US" u="none" baseline="0" dirty="0"/>
              <a:t>F = external forces</a:t>
            </a:r>
          </a:p>
          <a:p>
            <a:r>
              <a:rPr lang="en-US" u="none" baseline="0" dirty="0" err="1"/>
              <a:t>Pcarrotu</a:t>
            </a:r>
            <a:r>
              <a:rPr lang="en-US" u="none" baseline="0" dirty="0"/>
              <a:t> = 0 – Newtonian fluid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5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Fick’s law of</a:t>
            </a:r>
            <a:r>
              <a:rPr lang="en-US" u="sng" baseline="0" dirty="0"/>
              <a:t> diffusion</a:t>
            </a:r>
          </a:p>
          <a:p>
            <a:r>
              <a:rPr lang="en-US" u="none" baseline="0" dirty="0"/>
              <a:t>Initial conditions: ATP concentration = 0 on both sides</a:t>
            </a:r>
          </a:p>
          <a:p>
            <a:r>
              <a:rPr lang="en-US" u="none" baseline="0" dirty="0"/>
              <a:t>Boundary conditions: wall flux = 0, ATP </a:t>
            </a:r>
            <a:r>
              <a:rPr lang="en-US" u="none" baseline="0" dirty="0" err="1"/>
              <a:t>relase</a:t>
            </a:r>
            <a:r>
              <a:rPr lang="en-US" u="none" baseline="0" dirty="0"/>
              <a:t> at 70pM/m2-s</a:t>
            </a:r>
          </a:p>
          <a:p>
            <a:r>
              <a:rPr lang="en-US" u="none" baseline="0" dirty="0"/>
              <a:t>Fluid modeled as water and diffusivity modeled as ATP in aqueous solution</a:t>
            </a:r>
          </a:p>
          <a:p>
            <a:r>
              <a:rPr lang="en-US" u="none" baseline="0" dirty="0"/>
              <a:t>C = concentration</a:t>
            </a:r>
          </a:p>
          <a:p>
            <a:r>
              <a:rPr lang="en-US" u="none" baseline="0" dirty="0"/>
              <a:t>t = time</a:t>
            </a:r>
          </a:p>
          <a:p>
            <a:r>
              <a:rPr lang="en-US" u="none" baseline="0" dirty="0"/>
              <a:t>D = diffusivity</a:t>
            </a:r>
          </a:p>
          <a:p>
            <a:r>
              <a:rPr lang="en-US" u="none" baseline="0" dirty="0"/>
              <a:t>u = velocity</a:t>
            </a:r>
          </a:p>
          <a:p>
            <a:r>
              <a:rPr lang="en-US" u="none" baseline="0" dirty="0"/>
              <a:t>N = molar flux</a:t>
            </a:r>
          </a:p>
          <a:p>
            <a:r>
              <a:rPr lang="en-US" u="none" baseline="0" dirty="0"/>
              <a:t>R = reaction rate – i.e. rate of ATP release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2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ATP</a:t>
            </a:r>
            <a:r>
              <a:rPr lang="en-US" baseline="0" dirty="0"/>
              <a:t> like molecule to access purinergic signaling response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Under parallel flow to demonstrate signal sequestration (control of when to start signaling)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Demonstrates ability to set up a gradient which may help process ingrowth into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2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Heat transfer in fluids</a:t>
            </a:r>
          </a:p>
          <a:p>
            <a:r>
              <a:rPr lang="en-US" u="none" dirty="0"/>
              <a:t>Initial conditions: Fluid 37C,</a:t>
            </a:r>
            <a:r>
              <a:rPr lang="en-US" u="none" baseline="0" dirty="0"/>
              <a:t> side 1 60C, side 2 20C</a:t>
            </a:r>
          </a:p>
          <a:p>
            <a:r>
              <a:rPr lang="en-US" u="none" baseline="0" dirty="0"/>
              <a:t>Boundary Conditions: thermal insulation of edge material</a:t>
            </a:r>
          </a:p>
          <a:p>
            <a:r>
              <a:rPr lang="en-US" u="none" baseline="0" dirty="0"/>
              <a:t>Materials modeled as water for fluid, and glass, </a:t>
            </a:r>
            <a:r>
              <a:rPr lang="en-US" u="none" baseline="0" dirty="0" err="1"/>
              <a:t>pdms</a:t>
            </a:r>
            <a:r>
              <a:rPr lang="en-US" u="none" baseline="0" dirty="0"/>
              <a:t> for bottom and walls</a:t>
            </a:r>
            <a:endParaRPr lang="en-US" u="none" dirty="0"/>
          </a:p>
          <a:p>
            <a:r>
              <a:rPr lang="en-US" u="none" dirty="0"/>
              <a:t>Rho</a:t>
            </a:r>
            <a:r>
              <a:rPr lang="en-US" u="none" baseline="0" dirty="0"/>
              <a:t> = density</a:t>
            </a:r>
          </a:p>
          <a:p>
            <a:r>
              <a:rPr lang="en-US" u="none" baseline="0" dirty="0" err="1"/>
              <a:t>Cp</a:t>
            </a:r>
            <a:r>
              <a:rPr lang="en-US" u="none" baseline="0" dirty="0"/>
              <a:t> = specific heat</a:t>
            </a:r>
          </a:p>
          <a:p>
            <a:r>
              <a:rPr lang="en-US" u="none" baseline="0" dirty="0"/>
              <a:t>T= temperature</a:t>
            </a:r>
          </a:p>
          <a:p>
            <a:r>
              <a:rPr lang="en-US" u="none" baseline="0" dirty="0"/>
              <a:t>t = time</a:t>
            </a:r>
          </a:p>
          <a:p>
            <a:r>
              <a:rPr lang="en-US" u="none" baseline="0" dirty="0"/>
              <a:t>u = velocity</a:t>
            </a:r>
          </a:p>
          <a:p>
            <a:r>
              <a:rPr lang="en-US" u="none" baseline="0" dirty="0"/>
              <a:t>k = thermal conductivity</a:t>
            </a:r>
          </a:p>
          <a:p>
            <a:r>
              <a:rPr lang="en-US" u="none" baseline="0" dirty="0"/>
              <a:t>Q = heat source</a:t>
            </a:r>
          </a:p>
          <a:p>
            <a:r>
              <a:rPr lang="en-US" u="none" baseline="0" dirty="0" err="1"/>
              <a:t>Qvh</a:t>
            </a:r>
            <a:r>
              <a:rPr lang="en-US" u="none" baseline="0" dirty="0"/>
              <a:t> = viscous heating</a:t>
            </a:r>
          </a:p>
          <a:p>
            <a:r>
              <a:rPr lang="en-US" u="none" baseline="0" dirty="0" err="1"/>
              <a:t>Wp</a:t>
            </a:r>
            <a:r>
              <a:rPr lang="en-US" u="none" baseline="0" dirty="0"/>
              <a:t> = Work pressure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1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RANKL</a:t>
            </a:r>
            <a:r>
              <a:rPr lang="en-US" baseline="0" dirty="0"/>
              <a:t> triggers osteoclast </a:t>
            </a:r>
            <a:r>
              <a:rPr lang="en-US" baseline="0" dirty="0" err="1"/>
              <a:t>percurosr</a:t>
            </a:r>
            <a:r>
              <a:rPr lang="en-US" baseline="0" dirty="0"/>
              <a:t> recruitment and differentiation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Proposed that upregulation of soluble RANKL is due to purinergic signaling from apoptotic osteocytes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Critical in bone balance and mechanical integrity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8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dirty="0">
                <a:solidFill>
                  <a:schemeClr val="tx1"/>
                </a:solidFill>
              </a:rPr>
              <a:t>Osteoblasts</a:t>
            </a:r>
            <a:r>
              <a:rPr lang="en-US" b="0" i="0" u="none" baseline="0" dirty="0">
                <a:solidFill>
                  <a:schemeClr val="tx1"/>
                </a:solidFill>
              </a:rPr>
              <a:t> exist within highly confined space called the LCS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baseline="0" dirty="0">
                <a:solidFill>
                  <a:schemeClr val="tx1"/>
                </a:solidFill>
              </a:rPr>
              <a:t>They communicate with each other and cells on the bone surface by means of their processes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baseline="0" dirty="0">
                <a:solidFill>
                  <a:schemeClr val="tx1"/>
                </a:solidFill>
              </a:rPr>
              <a:t>The communication is dependent on interactions (</a:t>
            </a:r>
            <a:r>
              <a:rPr lang="en-US" b="0" i="0" u="none" baseline="0" dirty="0" err="1">
                <a:solidFill>
                  <a:schemeClr val="tx1"/>
                </a:solidFill>
              </a:rPr>
              <a:t>mechanobio</a:t>
            </a:r>
            <a:r>
              <a:rPr lang="en-US" b="0" i="0" u="none" baseline="0" dirty="0">
                <a:solidFill>
                  <a:schemeClr val="tx1"/>
                </a:solidFill>
              </a:rPr>
              <a:t> and diffusible signaling) within these nanometer scale spaces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2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Macro</a:t>
            </a:r>
            <a:r>
              <a:rPr lang="en-US" baseline="0" dirty="0"/>
              <a:t> cell seeding regions to control test group interrogation and limit mechanical force (fluid shear)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Micron scale separation of seeding regions to enable fluidic sequestration of signaling when necessary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Nano scale channel widths to approach the native scale of canaliculi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Lidan</a:t>
            </a:r>
            <a:r>
              <a:rPr lang="en-US" baseline="0" dirty="0"/>
              <a:t> You – University of Toronto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Edward </a:t>
            </a:r>
            <a:r>
              <a:rPr lang="en-US" baseline="0" dirty="0" err="1"/>
              <a:t>Guo</a:t>
            </a:r>
            <a:r>
              <a:rPr lang="en-US" baseline="0" dirty="0"/>
              <a:t> – Columbia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0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Able</a:t>
            </a:r>
            <a:r>
              <a:rPr lang="en-US" baseline="0" dirty="0"/>
              <a:t> to demold from Si/Su-8 master utilizing </a:t>
            </a:r>
            <a:r>
              <a:rPr lang="en-US" baseline="0" dirty="0" err="1"/>
              <a:t>silanization</a:t>
            </a:r>
            <a:r>
              <a:rPr lang="en-US" baseline="0" dirty="0"/>
              <a:t> and resolve channels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Able to form fluidic seal and have fluid flow within the </a:t>
            </a:r>
            <a:r>
              <a:rPr lang="en-US" baseline="0" dirty="0" err="1"/>
              <a:t>nanochannels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Image shows fluidic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8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Experiments</a:t>
            </a:r>
            <a:r>
              <a:rPr lang="en-US" baseline="0" dirty="0"/>
              <a:t> with ATP-like (size and diffusivity) show similar parallel flow gradient profiles as did a larger molecule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Under static conditions a time dependent diffusion was determined using an approximation for diffusion through a porous medium, and shown to be slightly below theoretical diffusivity (collagen coating)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Critical for understanding of time scale and when to predict a signaling response on the opposite end of the array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Diffusivity through porous membrane in parallel flow. </a:t>
            </a:r>
            <a:r>
              <a:rPr lang="en-US" baseline="0" dirty="0" err="1"/>
              <a:t>Podichetty</a:t>
            </a:r>
            <a:r>
              <a:rPr lang="en-US" baseline="0" dirty="0"/>
              <a:t> et al. Oklahoma state University (2012)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0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36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</a:t>
            </a:r>
            <a:r>
              <a:rPr lang="en-US" baseline="0" dirty="0"/>
              <a:t> on the untreated side doesn’t go over 310K (37C)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7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Dolan</a:t>
            </a:r>
            <a:r>
              <a:rPr lang="en-US" baseline="0" dirty="0"/>
              <a:t> et al. National University of Ireland (2012)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8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5471-A90D-49AC-934B-9D7D8383A304}" type="datetime1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1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C76-F452-4D5E-94E4-1F640F07495A}" type="datetime1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8518-54CE-4B53-A89A-ECF6D2DDC342}" type="datetime1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E9BF-0F2C-4729-9513-2E38148C6035}" type="datetime1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9704-E3FA-4887-AC78-E12E7AD8A93E}" type="datetime1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58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DA78-3DC7-49B1-BD39-83F8667C418F}" type="datetime1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8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5FC-1367-44BA-9FE1-FA7229C58DAA}" type="datetime1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E8AE-0EDF-4499-A7B1-628E7A07BB50}" type="datetime1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06B8A-C8B1-4230-8337-7FBB9300A590}" type="datetime1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AFDD180-D941-4B1F-8FBD-2CAF484421D5}" type="datetime1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4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EBC6-75F0-4C23-8669-86293CEAB517}" type="datetime1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6105046-1816-4333-981B-7477B4AE7FDD}" type="datetime1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94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  <a:cs typeface="Arial" panose="020B0604020202020204" pitchFamily="34" charset="0"/>
              </a:rPr>
              <a:t>A Nano-microfluidic Device for the Study of Osteocyte Apoptotic Signaling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5432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Sean McCutcheon</a:t>
            </a:r>
          </a:p>
          <a:p>
            <a:r>
              <a:rPr lang="en-US" dirty="0"/>
              <a:t>Vazquez Laboratory and </a:t>
            </a:r>
            <a:r>
              <a:rPr lang="en-US" dirty="0" err="1"/>
              <a:t>Schaffler</a:t>
            </a:r>
            <a:r>
              <a:rPr lang="en-US" dirty="0"/>
              <a:t> Laboratory </a:t>
            </a:r>
          </a:p>
          <a:p>
            <a:r>
              <a:rPr lang="en-US" dirty="0"/>
              <a:t>Biomedical Engineering Society Annual Meeting</a:t>
            </a:r>
          </a:p>
          <a:p>
            <a:r>
              <a:rPr lang="en-US" dirty="0"/>
              <a:t>October 7</a:t>
            </a:r>
            <a:r>
              <a:rPr lang="en-US" baseline="30000" dirty="0"/>
              <a:t>th</a:t>
            </a:r>
            <a:r>
              <a:rPr lang="en-US" dirty="0"/>
              <a:t>, 2016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23" y="146817"/>
            <a:ext cx="1133954" cy="963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6277" y="740736"/>
            <a:ext cx="382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Department of Biomedical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89847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Apoptosis Induction: Heat Shock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22577" y="1894718"/>
            <a:ext cx="8714561" cy="4133466"/>
            <a:chOff x="0" y="0"/>
            <a:chExt cx="6823075" cy="3236302"/>
          </a:xfrm>
        </p:grpSpPr>
        <p:sp>
          <p:nvSpPr>
            <p:cNvPr id="6" name="Text Box 36"/>
            <p:cNvSpPr txBox="1"/>
            <p:nvPr/>
          </p:nvSpPr>
          <p:spPr>
            <a:xfrm>
              <a:off x="114300" y="3019425"/>
              <a:ext cx="3009265" cy="21687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b="1" dirty="0">
                  <a:effectLst/>
                  <a:ea typeface="MS Mincho"/>
                  <a:cs typeface="Arial" panose="020B0604020202020204" pitchFamily="34" charset="0"/>
                </a:rPr>
                <a:t>Figure </a:t>
              </a:r>
              <a:r>
                <a:rPr lang="en-US" sz="900" b="1" dirty="0">
                  <a:ea typeface="MS Mincho"/>
                  <a:cs typeface="Arial" panose="020B0604020202020204" pitchFamily="34" charset="0"/>
                </a:rPr>
                <a:t>10</a:t>
              </a:r>
              <a:r>
                <a:rPr lang="en-US" sz="900" b="0" dirty="0">
                  <a:effectLst/>
                  <a:ea typeface="MS Mincho"/>
                  <a:cs typeface="Arial" panose="020B0604020202020204" pitchFamily="34" charset="0"/>
                </a:rPr>
                <a:t>: Heat distribution within the device with 60°C (333 K) heat source on left and 20°C (293 K) sink on right after 30 seconds.</a:t>
              </a:r>
              <a:endParaRPr lang="en-US" sz="900" b="1" dirty="0">
                <a:effectLst/>
                <a:ea typeface="MS Mincho"/>
                <a:cs typeface="Arial" panose="020B06040202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0"/>
              <a:ext cx="6823075" cy="3122599"/>
              <a:chOff x="0" y="0"/>
              <a:chExt cx="6823075" cy="312259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8025" y="148590"/>
                <a:ext cx="3575050" cy="2680335"/>
              </a:xfrm>
              <a:prstGeom prst="rect">
                <a:avLst/>
              </a:prstGeom>
              <a:noFill/>
            </p:spPr>
          </p:pic>
          <p:sp>
            <p:nvSpPr>
              <p:cNvPr id="9" name="Text Box 37"/>
              <p:cNvSpPr txBox="1"/>
              <p:nvPr/>
            </p:nvSpPr>
            <p:spPr>
              <a:xfrm>
                <a:off x="3248025" y="3014161"/>
                <a:ext cx="3432175" cy="108438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 b="1" dirty="0">
                    <a:effectLst/>
                    <a:ea typeface="MS Mincho"/>
                    <a:cs typeface="Arial" panose="020B0604020202020204" pitchFamily="34" charset="0"/>
                  </a:rPr>
                  <a:t>Figure </a:t>
                </a:r>
                <a:r>
                  <a:rPr lang="en-US" sz="900" b="1" dirty="0">
                    <a:ea typeface="MS Mincho"/>
                    <a:cs typeface="Arial" panose="020B0604020202020204" pitchFamily="34" charset="0"/>
                  </a:rPr>
                  <a:t>11:</a:t>
                </a:r>
                <a:r>
                  <a:rPr lang="en-US" sz="900" b="0" dirty="0">
                    <a:effectLst/>
                    <a:ea typeface="MS Mincho"/>
                    <a:cs typeface="Arial" panose="020B0604020202020204" pitchFamily="34" charset="0"/>
                  </a:rPr>
                  <a:t> Heating apparatus</a:t>
                </a:r>
                <a:endParaRPr lang="en-US" sz="900" b="1" dirty="0">
                  <a:effectLst/>
                  <a:ea typeface="MS Mincho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190875" cy="2898775"/>
              </a:xfrm>
              <a:prstGeom prst="rect">
                <a:avLst/>
              </a:prstGeom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9210131" y="2084500"/>
            <a:ext cx="27094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Heat sequestration within device possible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Temperature max on unheated side = 37°C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723573" y="4731797"/>
            <a:ext cx="177555" cy="275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516210" y="4154750"/>
            <a:ext cx="581510" cy="8522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05490" y="4994422"/>
            <a:ext cx="76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Heating Element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2358" y="5007006"/>
            <a:ext cx="76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Heat Sink</a:t>
            </a:r>
          </a:p>
        </p:txBody>
      </p:sp>
    </p:spTree>
    <p:extLst>
      <p:ext uri="{BB962C8B-B14F-4D97-AF65-F5344CB8AC3E}">
        <p14:creationId xmlns:p14="http://schemas.microsoft.com/office/powerpoint/2010/main" val="1599402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Apoptosis Induction: Caspase 3 </a:t>
            </a:r>
            <a:r>
              <a:rPr lang="en-US" sz="4400" dirty="0" err="1">
                <a:solidFill>
                  <a:schemeClr val="tx1"/>
                </a:solidFill>
              </a:rPr>
              <a:t>Clevage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11</a:t>
            </a:fld>
            <a:endParaRPr lang="en-US"/>
          </a:p>
        </p:txBody>
      </p:sp>
      <p:pic>
        <p:nvPicPr>
          <p:cNvPr id="5" name="Timelapse 2-1-2016 Individual fra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1418" y="1926331"/>
            <a:ext cx="5384262" cy="4022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280" y="1732391"/>
            <a:ext cx="43802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u="sng" dirty="0"/>
              <a:t>Apoptosis Markers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TUNEL (DNA damage, late stage)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 err="1"/>
              <a:t>Annexin</a:t>
            </a:r>
            <a:r>
              <a:rPr lang="en-US" sz="1400" dirty="0"/>
              <a:t> V (Membrane inversion, early stage)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Caspase 3 cleavage (early to mid-stage)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>
              <a:buClr>
                <a:srgbClr val="C00000"/>
              </a:buClr>
            </a:pPr>
            <a:r>
              <a:rPr lang="en-US" sz="1400" u="sng" dirty="0"/>
              <a:t>Heat-shock Apoptosis Induction Regime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Heat cells at 40, 45, 50, 55, or 60°C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Heat for 30 or 60s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Allow heat-shock recovery for 37°C at 1, 12, or 24 hours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Test for extracellular ATP content by firefly luciferase assay and examine the apoptosis/necrosis ratio via Caspase 3/7 cleavage dye and PI </a:t>
            </a:r>
          </a:p>
        </p:txBody>
      </p:sp>
      <p:sp>
        <p:nvSpPr>
          <p:cNvPr id="7" name="Text Box 299"/>
          <p:cNvSpPr txBox="1"/>
          <p:nvPr/>
        </p:nvSpPr>
        <p:spPr>
          <a:xfrm>
            <a:off x="5780295" y="5928960"/>
            <a:ext cx="5375385" cy="357893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1" dirty="0">
                <a:effectLst/>
                <a:ea typeface="MS Mincho"/>
                <a:cs typeface="Arial" panose="020B0604020202020204" pitchFamily="34" charset="0"/>
              </a:rPr>
              <a:t>Figure 12: </a:t>
            </a:r>
            <a:r>
              <a:rPr lang="en-US" sz="900" b="0" dirty="0">
                <a:effectLst/>
                <a:ea typeface="MS Mincho"/>
                <a:cs typeface="Arial" panose="020B0604020202020204" pitchFamily="34" charset="0"/>
              </a:rPr>
              <a:t>MLO-Y4 cells in live culture treated with caspase 3 cleavage indicator over 12 hours </a:t>
            </a:r>
            <a:r>
              <a:rPr lang="en-US" sz="900" dirty="0">
                <a:ea typeface="MS Mincho"/>
                <a:cs typeface="Arial" panose="020B0604020202020204" pitchFamily="34" charset="0"/>
              </a:rPr>
              <a:t>after heat shock (60°C for 30s)</a:t>
            </a:r>
            <a:endParaRPr lang="en-US" sz="900" b="1" dirty="0">
              <a:effectLst/>
              <a:ea typeface="MS Mincho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3846" y="3163052"/>
            <a:ext cx="4453676" cy="21569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Heat Shock: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7673" y="2028472"/>
            <a:ext cx="9328530" cy="4140200"/>
            <a:chOff x="0" y="0"/>
            <a:chExt cx="6567170" cy="291465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0"/>
              <a:ext cx="6567170" cy="2914650"/>
              <a:chOff x="0" y="0"/>
              <a:chExt cx="6567170" cy="291465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2428875"/>
                <a:ext cx="6567170" cy="485775"/>
                <a:chOff x="0" y="2428875"/>
                <a:chExt cx="6567170" cy="485775"/>
              </a:xfrm>
            </p:grpSpPr>
            <p:sp>
              <p:nvSpPr>
                <p:cNvPr id="17" name="Text Box 290"/>
                <p:cNvSpPr txBox="1"/>
                <p:nvPr/>
              </p:nvSpPr>
              <p:spPr>
                <a:xfrm>
                  <a:off x="3324225" y="2429666"/>
                  <a:ext cx="3242945" cy="475459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900" b="1" dirty="0">
                      <a:effectLst/>
                      <a:ea typeface="MS Mincho"/>
                      <a:cs typeface="Arial" panose="020B0604020202020204" pitchFamily="34" charset="0"/>
                    </a:rPr>
                    <a:t>Figure </a:t>
                  </a:r>
                  <a:r>
                    <a:rPr lang="en-US" sz="900" b="1" dirty="0">
                      <a:ea typeface="MS Mincho"/>
                      <a:cs typeface="Arial" panose="020B0604020202020204" pitchFamily="34" charset="0"/>
                    </a:rPr>
                    <a:t>14</a:t>
                  </a:r>
                  <a:r>
                    <a:rPr lang="en-US" sz="900" b="0" dirty="0">
                      <a:effectLst/>
                      <a:ea typeface="MS Mincho"/>
                      <a:cs typeface="Arial" panose="020B0604020202020204" pitchFamily="34" charset="0"/>
                    </a:rPr>
                    <a:t>: Relative extracellular ATP concentration after heat shock and recovery. *p&lt;0.05 vs non-heated control. #p&lt;0.05 between 30s and 60s heating for each recovery time point.</a:t>
                  </a:r>
                  <a:endParaRPr lang="en-US" sz="900" b="1" dirty="0">
                    <a:effectLst/>
                    <a:ea typeface="MS Minch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 Box 299"/>
                <p:cNvSpPr txBox="1"/>
                <p:nvPr/>
              </p:nvSpPr>
              <p:spPr>
                <a:xfrm>
                  <a:off x="0" y="2428875"/>
                  <a:ext cx="3219450" cy="485775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900" b="1" dirty="0">
                      <a:effectLst/>
                      <a:ea typeface="MS Mincho"/>
                      <a:cs typeface="Arial" panose="020B0604020202020204" pitchFamily="34" charset="0"/>
                    </a:rPr>
                    <a:t>Figure </a:t>
                  </a:r>
                  <a:r>
                    <a:rPr lang="en-US" sz="900" b="1" dirty="0">
                      <a:ea typeface="MS Mincho"/>
                      <a:cs typeface="Arial" panose="020B0604020202020204" pitchFamily="34" charset="0"/>
                    </a:rPr>
                    <a:t>13</a:t>
                  </a:r>
                  <a:r>
                    <a:rPr lang="en-US" sz="900" b="1" dirty="0">
                      <a:effectLst/>
                      <a:ea typeface="MS Mincho"/>
                      <a:cs typeface="Arial" panose="020B0604020202020204" pitchFamily="34" charset="0"/>
                    </a:rPr>
                    <a:t>: </a:t>
                  </a:r>
                  <a:r>
                    <a:rPr lang="en-US" sz="900" b="0" dirty="0">
                      <a:effectLst/>
                      <a:ea typeface="MS Mincho"/>
                      <a:cs typeface="Arial" panose="020B0604020202020204" pitchFamily="34" charset="0"/>
                    </a:rPr>
                    <a:t>Proportion of cell population that is apoptotic or necrotic after heat-shock and recovery with the balance being healthy cells.</a:t>
                  </a:r>
                  <a:endParaRPr lang="en-US" sz="900" b="1" dirty="0">
                    <a:effectLst/>
                    <a:ea typeface="MS Mincho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233" y="0"/>
                <a:ext cx="3210292" cy="23314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09925" cy="23304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9646203" y="2001838"/>
            <a:ext cx="22942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Increased apoptosis and necrosis with increasing temperature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Maximal apoptosis to necrosis ratio after 12 hour recovery period (8:1)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Significant increase in extracellular ATP after 30s heat-shock, with highest after 12 hour recovery</a:t>
            </a:r>
          </a:p>
          <a:p>
            <a:pPr>
              <a:buClr>
                <a:srgbClr val="C00000"/>
              </a:buClr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044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and 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A device, deemed the M-µ-n system, has been designed and fabricated to mimic geometric and chemical cues seen by osteocytes </a:t>
            </a:r>
            <a:r>
              <a:rPr lang="en-US" i="1" dirty="0">
                <a:solidFill>
                  <a:schemeClr val="tx1"/>
                </a:solidFill>
              </a:rPr>
              <a:t>in vivo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Data show the ability to sequester diffusible signaling, as well as seed MLO-Y4 osteocytes with high viability and interaction between compartments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Osteocyte apoptosis and bolus release of ATP is proposed as the initiating signal for bone resorption</a:t>
            </a:r>
            <a:r>
              <a:rPr lang="en-US" i="1" dirty="0"/>
              <a:t>. </a:t>
            </a:r>
            <a:r>
              <a:rPr lang="en-US" dirty="0">
                <a:solidFill>
                  <a:schemeClr val="tx1"/>
                </a:solidFill>
              </a:rPr>
              <a:t>Heat shock was shown to induce apoptosis and subsequent increase in extracellular ATP in MLO-Y4 populations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Future Directions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Quantify RANKL upregulation in tandem with apoptosis induction in terms of spatial and temporal resolution within the M-µ-n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Quantify the spatial and temporal relationship between RANKL expression and ATP concentration within the M-µ-n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8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2453788" cy="4414389"/>
          </a:xfrm>
        </p:spPr>
        <p:txBody>
          <a:bodyPr>
            <a:normAutofit/>
          </a:bodyPr>
          <a:lstStyle/>
          <a:p>
            <a:r>
              <a:rPr lang="en-US" sz="2500" u="sng" dirty="0">
                <a:solidFill>
                  <a:schemeClr val="tx1"/>
                </a:solidFill>
              </a:rPr>
              <a:t>Vazquez Lab</a:t>
            </a:r>
          </a:p>
          <a:p>
            <a:r>
              <a:rPr lang="en-US" sz="2500" dirty="0">
                <a:solidFill>
                  <a:schemeClr val="tx1"/>
                </a:solidFill>
              </a:rPr>
              <a:t>Shawn Mishra</a:t>
            </a:r>
          </a:p>
          <a:p>
            <a:r>
              <a:rPr lang="en-US" sz="2500" dirty="0">
                <a:solidFill>
                  <a:schemeClr val="tx1"/>
                </a:solidFill>
              </a:rPr>
              <a:t>Tanya Singh</a:t>
            </a:r>
          </a:p>
          <a:p>
            <a:r>
              <a:rPr lang="en-US" sz="2500" dirty="0" err="1">
                <a:solidFill>
                  <a:schemeClr val="tx1"/>
                </a:solidFill>
              </a:rPr>
              <a:t>Ankush</a:t>
            </a:r>
            <a:r>
              <a:rPr lang="en-US" sz="2500" dirty="0">
                <a:solidFill>
                  <a:schemeClr val="tx1"/>
                </a:solidFill>
              </a:rPr>
              <a:t> Thakur</a:t>
            </a:r>
          </a:p>
          <a:p>
            <a:r>
              <a:rPr lang="en-US" sz="2500" dirty="0" err="1">
                <a:solidFill>
                  <a:schemeClr val="tx1"/>
                </a:solidFill>
              </a:rPr>
              <a:t>Nihan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Dugler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Denise Robles </a:t>
            </a:r>
          </a:p>
          <a:p>
            <a:r>
              <a:rPr lang="en-US" sz="2500" dirty="0">
                <a:solidFill>
                  <a:schemeClr val="tx1"/>
                </a:solidFill>
              </a:rPr>
              <a:t>Jennifer Rico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20802" y="4087723"/>
            <a:ext cx="3880578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u="sng" dirty="0">
                <a:solidFill>
                  <a:schemeClr val="tx1"/>
                </a:solidFill>
              </a:rPr>
              <a:t>Collaborators </a:t>
            </a:r>
          </a:p>
          <a:p>
            <a:r>
              <a:rPr lang="en-US" sz="2500" dirty="0">
                <a:solidFill>
                  <a:schemeClr val="tx1"/>
                </a:solidFill>
              </a:rPr>
              <a:t>Dr. David Spray</a:t>
            </a:r>
          </a:p>
          <a:p>
            <a:endParaRPr lang="en-US" sz="1900" dirty="0">
              <a:solidFill>
                <a:schemeClr val="tx1"/>
              </a:solidFill>
            </a:endParaRPr>
          </a:p>
          <a:p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06648" y="1871546"/>
            <a:ext cx="283196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solidFill>
                  <a:schemeClr val="tx1"/>
                </a:solidFill>
              </a:rPr>
              <a:t>Funding Sources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0431" b="10050"/>
          <a:stretch/>
        </p:blipFill>
        <p:spPr>
          <a:xfrm>
            <a:off x="8182643" y="2721741"/>
            <a:ext cx="1717815" cy="13659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20802" y="1845733"/>
            <a:ext cx="3562177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u="sng" dirty="0" err="1"/>
              <a:t>Schaffler</a:t>
            </a:r>
            <a:r>
              <a:rPr lang="en-US" sz="2500" u="sng" dirty="0"/>
              <a:t> Lab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Dr. Bob </a:t>
            </a:r>
            <a:r>
              <a:rPr lang="en-US" sz="2500" dirty="0" err="1"/>
              <a:t>Majeska</a:t>
            </a: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dirty="0"/>
              <a:t>Dr. Wing Yee Cheung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Karl Lewis</a:t>
            </a:r>
          </a:p>
        </p:txBody>
      </p:sp>
      <p:pic>
        <p:nvPicPr>
          <p:cNvPr id="1026" name="Picture 2" descr="http://www.hlregulation.com/files/2016/02/NS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02" y="2449405"/>
            <a:ext cx="1705124" cy="17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162" y="4449950"/>
            <a:ext cx="2400503" cy="11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Device Fabrication Concepts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0871"/>
          <a:stretch/>
        </p:blipFill>
        <p:spPr>
          <a:xfrm>
            <a:off x="8242300" y="1865545"/>
            <a:ext cx="3114548" cy="15701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7280" y="1919621"/>
            <a:ext cx="66751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Photolithography</a:t>
            </a:r>
            <a:r>
              <a:rPr lang="en-US" sz="1600" dirty="0"/>
              <a:t>: Lithographic process which utilizes light sensitive polymers to produce a design on a coated substrate. The most common substrates are monocrystalline Silicon (Si) and glass (SiO</a:t>
            </a:r>
            <a:r>
              <a:rPr lang="en-US" sz="1600" baseline="-25000" dirty="0"/>
              <a:t>2</a:t>
            </a:r>
            <a:r>
              <a:rPr lang="en-US" sz="1600" dirty="0"/>
              <a:t>). Resolution defined by diffraction limit (300-400nm).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Photoresist – Positive or negative tone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Mask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Exposure light source, typically UV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Bake steps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Development</a:t>
            </a:r>
          </a:p>
          <a:p>
            <a:endParaRPr lang="en-US" sz="1600" u="sng" dirty="0"/>
          </a:p>
          <a:p>
            <a:r>
              <a:rPr lang="en-US" sz="1600" u="sng" dirty="0"/>
              <a:t>Soft lithography</a:t>
            </a:r>
            <a:r>
              <a:rPr lang="en-US" sz="1600" dirty="0"/>
              <a:t>: Using a lithographically produced hard material mold to cast polymeric and elastomeric devices.</a:t>
            </a:r>
            <a:endParaRPr lang="en-US" sz="1600" u="sng" dirty="0"/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242300" y="5878201"/>
            <a:ext cx="311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12</a:t>
            </a:r>
            <a:r>
              <a:rPr lang="en-US" sz="900" dirty="0"/>
              <a:t>:  Soft lithography process flow (</a:t>
            </a:r>
            <a:r>
              <a:rPr lang="en-US" sz="900" dirty="0" err="1"/>
              <a:t>Mazutis</a:t>
            </a:r>
            <a:r>
              <a:rPr lang="en-US" sz="900" dirty="0"/>
              <a:t> et al, </a:t>
            </a:r>
            <a:r>
              <a:rPr lang="en-US" sz="900" i="1" dirty="0"/>
              <a:t>Nature protocols</a:t>
            </a:r>
            <a:r>
              <a:rPr lang="en-US" sz="900" dirty="0"/>
              <a:t>, 2013).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5008" t="-22337" r="41212" b="-53438"/>
          <a:stretch/>
        </p:blipFill>
        <p:spPr>
          <a:xfrm>
            <a:off x="4900473" y="3204839"/>
            <a:ext cx="2317072" cy="6125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4900473" y="3353940"/>
            <a:ext cx="1305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Diffraction Limit: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39986"/>
          <a:stretch/>
        </p:blipFill>
        <p:spPr>
          <a:xfrm>
            <a:off x="8242300" y="3435659"/>
            <a:ext cx="3115326" cy="24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164" y="2165839"/>
            <a:ext cx="4041998" cy="33835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6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SU-8 on Si Fabrication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739" y="2087210"/>
            <a:ext cx="9239946" cy="40227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4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Fluid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256607" cy="422347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Parallel Flow device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Two inputs and two outputs aligned with adjacent cell seeding regions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Flow necessary for cell viability under maintenance conditions to remove metabolites and to sequester pharmaceutical treatments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Laminar flow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Must maintain laminar flow in each region to prevent unwanted mixing and elevated/unpredictable shear conditions. Laminar flow is approximated by Reynold’s number below 2300/where streamlines do not cross.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Shear stress limitations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Due to small cross-sectional area (particularly height), shear stress is elevated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Must determine the volumetric flow rate that maintains shear stress below 8 dynes/cm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64" r="2552"/>
          <a:stretch/>
        </p:blipFill>
        <p:spPr>
          <a:xfrm>
            <a:off x="8551052" y="1849476"/>
            <a:ext cx="2698812" cy="4009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1052" y="5841268"/>
            <a:ext cx="2698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6</a:t>
            </a:r>
            <a:r>
              <a:rPr lang="en-US" sz="900" dirty="0"/>
              <a:t>: Parallel flow at 100µL/min (turbulent regime, Re = 2400) visualized by food coloring source (right) and PBS source (left).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900458" y="4096632"/>
            <a:ext cx="44202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04628" y="3945712"/>
            <a:ext cx="751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Mixing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747411" y="2998880"/>
            <a:ext cx="3956344" cy="946832"/>
            <a:chOff x="3998902" y="2874914"/>
            <a:chExt cx="3956344" cy="946832"/>
          </a:xfrm>
        </p:grpSpPr>
        <p:sp>
          <p:nvSpPr>
            <p:cNvPr id="16" name="TextBox 15"/>
            <p:cNvSpPr txBox="1"/>
            <p:nvPr/>
          </p:nvSpPr>
          <p:spPr>
            <a:xfrm>
              <a:off x="3998902" y="3203471"/>
              <a:ext cx="1710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Governing Equation: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121" y="2874914"/>
              <a:ext cx="2143125" cy="9144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98902" y="2874914"/>
              <a:ext cx="3857836" cy="9468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92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Computational Fluid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19</a:t>
            </a:fld>
            <a:endParaRPr lang="en-US"/>
          </a:p>
        </p:txBody>
      </p:sp>
      <p:sp>
        <p:nvSpPr>
          <p:cNvPr id="8" name="Text Box 31"/>
          <p:cNvSpPr txBox="1"/>
          <p:nvPr/>
        </p:nvSpPr>
        <p:spPr>
          <a:xfrm>
            <a:off x="662862" y="5969617"/>
            <a:ext cx="8072887" cy="35179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Figure </a:t>
            </a:r>
            <a:r>
              <a:rPr lang="en-US" sz="900" b="1" dirty="0">
                <a:ea typeface="MS Mincho" panose="02020609040205080304" pitchFamily="49" charset="-128"/>
                <a:cs typeface="Arial" panose="020B0604020202020204" pitchFamily="34" charset="0"/>
              </a:rPr>
              <a:t>7</a:t>
            </a:r>
            <a:r>
              <a:rPr lang="en-US" sz="9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Velocity profile of flow through device demonstrating laminar flow at 10 </a:t>
            </a:r>
            <a:r>
              <a:rPr lang="en-US" sz="900" b="0" dirty="0" err="1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μL</a:t>
            </a: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/min inlet flow rate, Re = 239, with minimal crossflow and low shear stress</a:t>
            </a:r>
            <a:endParaRPr lang="en-US" sz="900" b="1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46954" y="2183907"/>
            <a:ext cx="27094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Above threshold increase in eddies, amplified fluid velocity. To maintain laminar flow Q &lt; 95µL/min</a:t>
            </a:r>
          </a:p>
          <a:p>
            <a:pPr>
              <a:buClr>
                <a:srgbClr val="C00000"/>
              </a:buClr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Shear stress below 8 dyne/cm</a:t>
            </a:r>
            <a:r>
              <a:rPr lang="en-US" baseline="30000" dirty="0"/>
              <a:t>2 </a:t>
            </a:r>
            <a:r>
              <a:rPr lang="en-US" dirty="0"/>
              <a:t>at Q &lt; 7.5 µL/min</a:t>
            </a:r>
            <a:endParaRPr lang="en-US" baseline="300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8736" y="1844417"/>
            <a:ext cx="80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10µL/min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2" y="2103986"/>
            <a:ext cx="7849674" cy="38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60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Background: Bone Signaling - RANKL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0041" y="1794890"/>
            <a:ext cx="4355639" cy="41673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7280" y="1839721"/>
            <a:ext cx="52146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u="sng" dirty="0"/>
              <a:t>Osteocyte Role in Catabolic Signaling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Paracrine Signaling - DKK1, </a:t>
            </a:r>
            <a:r>
              <a:rPr lang="en-US" sz="1600" dirty="0" err="1"/>
              <a:t>Sclerostin</a:t>
            </a:r>
            <a:r>
              <a:rPr lang="en-US" sz="1600" dirty="0"/>
              <a:t>, PGEs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Endocrine Signaling - PTH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Receptor activator of nuclear factor kappa-B ligand (RANKL)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Osteoblast precursor differentiation and the initiation of resorption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Apoptosis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i="1" dirty="0"/>
              <a:t>Purinergic “find me” signal and bystander </a:t>
            </a:r>
            <a:r>
              <a:rPr lang="en-US" b="1" i="1" dirty="0"/>
              <a:t>effect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Initiation of the RANKL pathway in adjacent osteocytes?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Critical determinant of bone homeostasis and mechanical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4499" y="5962269"/>
            <a:ext cx="436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</a:t>
            </a:r>
            <a:r>
              <a:rPr lang="en-US" sz="900" dirty="0"/>
              <a:t>:  Partial schematic of bone homeostatic signaling (Baron and </a:t>
            </a:r>
            <a:r>
              <a:rPr lang="en-US" sz="900" dirty="0" err="1"/>
              <a:t>Kneissel</a:t>
            </a:r>
            <a:r>
              <a:rPr lang="en-US" sz="900" dirty="0"/>
              <a:t>. </a:t>
            </a:r>
            <a:r>
              <a:rPr lang="en-US" sz="900" i="1" dirty="0"/>
              <a:t>Nat Med</a:t>
            </a:r>
            <a:r>
              <a:rPr lang="en-US" sz="900" dirty="0"/>
              <a:t>, 2013). </a:t>
            </a:r>
          </a:p>
        </p:txBody>
      </p:sp>
    </p:spTree>
    <p:extLst>
      <p:ext uri="{BB962C8B-B14F-4D97-AF65-F5344CB8AC3E}">
        <p14:creationId xmlns:p14="http://schemas.microsoft.com/office/powerpoint/2010/main" val="205216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Diffusion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Purinergic bolus release after apoptosis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It is proposed that bolus ATP release after osteocyte apoptosis acts as a “find me” signal to trigger adjacent osteocyte to upregulate RANKL production and initiating </a:t>
            </a:r>
            <a:r>
              <a:rPr lang="en-US" dirty="0" err="1">
                <a:solidFill>
                  <a:schemeClr val="tx1"/>
                </a:solidFill>
              </a:rPr>
              <a:t>osteoclastogenesis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It is therefore necessary to model diffusion of ATP from the apoptosis induction region across the channel structure into the untreated region (bystander region)</a:t>
            </a:r>
          </a:p>
          <a:p>
            <a:r>
              <a:rPr lang="en-US" dirty="0">
                <a:solidFill>
                  <a:schemeClr val="tx1"/>
                </a:solidFill>
              </a:rPr>
              <a:t>Geometric constraints of the LCS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The bolus release of ATP is highly localized in nanometer spacing between </a:t>
            </a:r>
            <a:r>
              <a:rPr lang="en-US" dirty="0" err="1">
                <a:solidFill>
                  <a:schemeClr val="tx1"/>
                </a:solidFill>
              </a:rPr>
              <a:t>canalicular</a:t>
            </a:r>
            <a:r>
              <a:rPr lang="en-US" dirty="0">
                <a:solidFill>
                  <a:schemeClr val="tx1"/>
                </a:solidFill>
              </a:rPr>
              <a:t> walls and osteocyte processes</a:t>
            </a:r>
          </a:p>
          <a:p>
            <a:r>
              <a:rPr lang="en-US" dirty="0">
                <a:solidFill>
                  <a:schemeClr val="tx1"/>
                </a:solidFill>
              </a:rPr>
              <a:t>Diffusivity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For ATP at 37°C in aqueous solution, D = 300 µm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871318" y="4615433"/>
            <a:ext cx="2545518" cy="1253661"/>
            <a:chOff x="6227599" y="3530832"/>
            <a:chExt cx="2254929" cy="1032671"/>
          </a:xfrm>
        </p:grpSpPr>
        <p:sp>
          <p:nvSpPr>
            <p:cNvPr id="8" name="TextBox 7"/>
            <p:cNvSpPr txBox="1"/>
            <p:nvPr/>
          </p:nvSpPr>
          <p:spPr>
            <a:xfrm>
              <a:off x="6227599" y="3530832"/>
              <a:ext cx="2254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Governing Equation: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27599" y="3530832"/>
              <a:ext cx="2254929" cy="10326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54" y="4946927"/>
            <a:ext cx="2350253" cy="8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2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Computational Diffusion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21</a:t>
            </a:fld>
            <a:endParaRPr lang="en-US"/>
          </a:p>
        </p:txBody>
      </p:sp>
      <p:sp>
        <p:nvSpPr>
          <p:cNvPr id="18" name="Text Box 33"/>
          <p:cNvSpPr txBox="1"/>
          <p:nvPr/>
        </p:nvSpPr>
        <p:spPr>
          <a:xfrm>
            <a:off x="390698" y="5043126"/>
            <a:ext cx="7728370" cy="35179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Figure </a:t>
            </a:r>
            <a:r>
              <a:rPr lang="en-US" sz="900" b="1" dirty="0">
                <a:ea typeface="MS Mincho" panose="02020609040205080304" pitchFamily="49" charset="-128"/>
                <a:cs typeface="Arial" panose="020B0604020202020204" pitchFamily="34" charset="0"/>
              </a:rPr>
              <a:t>6</a:t>
            </a:r>
            <a:r>
              <a:rPr lang="en-US" sz="9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Modeled concentration heat map and profile for ATP –like molecule across the channel barrier under 10uL/min parallel flow with one side at normalized concentration of 1 and the other at normalized concentration of 0.</a:t>
            </a:r>
            <a:endParaRPr lang="en-US" sz="900" b="1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42066" y="1981074"/>
            <a:ext cx="284368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Modeled parallel flow with in the Mµn system to determine fluidic sequestration of soluble factors at low volumetric flow rates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Assumed diffusible solute properties of ATP (302 µm</a:t>
            </a:r>
            <a:r>
              <a:rPr lang="en-US" sz="1600" baseline="30000" dirty="0"/>
              <a:t>2</a:t>
            </a:r>
            <a:r>
              <a:rPr lang="en-US" sz="1600" dirty="0"/>
              <a:t>/s)</a:t>
            </a:r>
          </a:p>
          <a:p>
            <a:pPr>
              <a:buClr>
                <a:srgbClr val="C00000"/>
              </a:buClr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Concentration profile found at steady state (&gt;5min)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49" y="2440421"/>
            <a:ext cx="3997202" cy="2480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" y="2407109"/>
            <a:ext cx="4104543" cy="254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8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Heat Transfer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Heat-shock of osteocytes to induce apoptosis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Heat-induced osteocyte apoptosis is a clinically relevant factor in implant surgery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Dolan </a:t>
            </a:r>
            <a:r>
              <a:rPr lang="en-US" i="1" dirty="0">
                <a:solidFill>
                  <a:schemeClr val="tx1"/>
                </a:solidFill>
              </a:rPr>
              <a:t>et al </a:t>
            </a:r>
            <a:r>
              <a:rPr lang="en-US" dirty="0">
                <a:solidFill>
                  <a:schemeClr val="tx1"/>
                </a:solidFill>
              </a:rPr>
              <a:t>showed that heat-shock induced osteocyte apoptosis and necrosis up to 60°C with varied ratios after recovery</a:t>
            </a:r>
          </a:p>
          <a:p>
            <a:r>
              <a:rPr lang="en-US" u="sng" dirty="0">
                <a:solidFill>
                  <a:schemeClr val="tx1"/>
                </a:solidFill>
              </a:rPr>
              <a:t>Temperature control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PID feedback operated heating system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PID controller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Flat copper thermocouple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Flat flexible heating element </a:t>
            </a:r>
          </a:p>
          <a:p>
            <a:r>
              <a:rPr lang="en-US" u="sng" dirty="0">
                <a:solidFill>
                  <a:schemeClr val="tx1"/>
                </a:solidFill>
              </a:rPr>
              <a:t>Heat sequestration in the device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Must find a method to prevent unwanted heat treatment of opposite seeding region from apoptosis induction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Heat source and sink must be made of highly conducive materials and readily separated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671483" y="3412289"/>
            <a:ext cx="3228975" cy="890249"/>
            <a:chOff x="6227599" y="3530832"/>
            <a:chExt cx="3228975" cy="890249"/>
          </a:xfrm>
        </p:grpSpPr>
        <p:sp>
          <p:nvSpPr>
            <p:cNvPr id="6" name="TextBox 5"/>
            <p:cNvSpPr txBox="1"/>
            <p:nvPr/>
          </p:nvSpPr>
          <p:spPr>
            <a:xfrm>
              <a:off x="6227599" y="3530832"/>
              <a:ext cx="2254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Governing Equation: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7599" y="3838609"/>
              <a:ext cx="3228975" cy="5048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27599" y="3530833"/>
              <a:ext cx="3164976" cy="8902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9661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Heating setup – top down view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480" y="1970551"/>
            <a:ext cx="5357999" cy="40227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Viability Markers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Live/Dead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Live: </a:t>
            </a:r>
            <a:r>
              <a:rPr lang="en-US" dirty="0" err="1">
                <a:solidFill>
                  <a:schemeClr val="tx1"/>
                </a:solidFill>
              </a:rPr>
              <a:t>Calcein</a:t>
            </a:r>
            <a:r>
              <a:rPr lang="en-US" dirty="0">
                <a:solidFill>
                  <a:schemeClr val="tx1"/>
                </a:solidFill>
              </a:rPr>
              <a:t> AM – Fluoresces in cytosol of live cells due to hydrolytic degradation by </a:t>
            </a:r>
            <a:r>
              <a:rPr lang="en-US" dirty="0" err="1">
                <a:solidFill>
                  <a:schemeClr val="tx1"/>
                </a:solidFill>
              </a:rPr>
              <a:t>esterases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Dead: Membrane impermeable nucleotide dyes – </a:t>
            </a:r>
            <a:r>
              <a:rPr lang="en-US" dirty="0" err="1">
                <a:solidFill>
                  <a:schemeClr val="tx1"/>
                </a:solidFill>
              </a:rPr>
              <a:t>Propidium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idodide</a:t>
            </a:r>
            <a:r>
              <a:rPr lang="en-US" dirty="0">
                <a:solidFill>
                  <a:schemeClr val="tx1"/>
                </a:solidFill>
              </a:rPr>
              <a:t> (PI)</a:t>
            </a:r>
          </a:p>
          <a:p>
            <a:r>
              <a:rPr lang="en-US" u="sng" dirty="0">
                <a:solidFill>
                  <a:schemeClr val="tx1"/>
                </a:solidFill>
              </a:rPr>
              <a:t>Integrin profile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Osteocytes have been demonstrated to express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v</a:t>
            </a:r>
            <a:r>
              <a:rPr lang="el-GR" dirty="0">
                <a:solidFill>
                  <a:schemeClr val="tx1"/>
                </a:solidFill>
              </a:rPr>
              <a:t>β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integrins on the cell process and </a:t>
            </a:r>
            <a:r>
              <a:rPr lang="el-GR" dirty="0">
                <a:solidFill>
                  <a:schemeClr val="tx1"/>
                </a:solidFill>
              </a:rPr>
              <a:t>β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integrins on the cell body</a:t>
            </a:r>
          </a:p>
          <a:p>
            <a:r>
              <a:rPr lang="en-US" u="sng" dirty="0">
                <a:solidFill>
                  <a:schemeClr val="tx1"/>
                </a:solidFill>
              </a:rPr>
              <a:t>Junctional protein profile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Osteocytes have localized Connexin 43 at process cell-cell junctions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Pannexin 1 is a ubiquitous on membrane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5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Background: Osteocyte </a:t>
            </a:r>
            <a:r>
              <a:rPr lang="en-US" i="1" dirty="0">
                <a:solidFill>
                  <a:schemeClr val="tx1"/>
                </a:solidFill>
              </a:rPr>
              <a:t>In Vivo </a:t>
            </a:r>
            <a:r>
              <a:rPr lang="en-US" dirty="0">
                <a:solidFill>
                  <a:schemeClr val="tx1"/>
                </a:solidFill>
              </a:rPr>
              <a:t>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422" y="4434771"/>
            <a:ext cx="10058400" cy="1933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Bone Cell Geometry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Osteoblasts and osteoclasts sit on the bone surface, while osteocytes reside within the confined Lacunar </a:t>
            </a:r>
            <a:r>
              <a:rPr lang="en-US" dirty="0" err="1">
                <a:solidFill>
                  <a:schemeClr val="tx1"/>
                </a:solidFill>
              </a:rPr>
              <a:t>Canalicular</a:t>
            </a:r>
            <a:r>
              <a:rPr lang="en-US" dirty="0">
                <a:solidFill>
                  <a:schemeClr val="tx1"/>
                </a:solidFill>
              </a:rPr>
              <a:t> System (LCS)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osteocyte cell body sits in a 8-20µm diameter lacuna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Osteocyte processes extend into 100-200nm diameter canaliculi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3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77258" y="2006312"/>
            <a:ext cx="10898444" cy="2418670"/>
            <a:chOff x="677257" y="1785314"/>
            <a:chExt cx="10898444" cy="2418670"/>
          </a:xfrm>
        </p:grpSpPr>
        <p:grpSp>
          <p:nvGrpSpPr>
            <p:cNvPr id="17" name="Group 16"/>
            <p:cNvGrpSpPr/>
            <p:nvPr/>
          </p:nvGrpSpPr>
          <p:grpSpPr>
            <a:xfrm>
              <a:off x="1991810" y="1816122"/>
              <a:ext cx="8269338" cy="2387862"/>
              <a:chOff x="1991810" y="1816122"/>
              <a:chExt cx="8269338" cy="238786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991810" y="1816122"/>
                <a:ext cx="8269338" cy="2387862"/>
                <a:chOff x="897799" y="1790670"/>
                <a:chExt cx="8269338" cy="238786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897799" y="1792424"/>
                  <a:ext cx="5572494" cy="2244584"/>
                  <a:chOff x="897799" y="1792424"/>
                  <a:chExt cx="5572494" cy="2244584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52823"/>
                  <a:stretch/>
                </p:blipFill>
                <p:spPr>
                  <a:xfrm>
                    <a:off x="897799" y="1792424"/>
                    <a:ext cx="5572493" cy="201375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897800" y="3806176"/>
                    <a:ext cx="5572493" cy="2308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Figure 2</a:t>
                    </a:r>
                    <a:r>
                      <a:rPr lang="en-US" sz="900" dirty="0"/>
                      <a:t>:  Bone Cell organization (Long. </a:t>
                    </a:r>
                    <a:r>
                      <a:rPr lang="en-US" sz="900" i="1" dirty="0"/>
                      <a:t>Nature Reviews Molecular Cell Biology</a:t>
                    </a:r>
                    <a:r>
                      <a:rPr lang="en-US" sz="900" dirty="0"/>
                      <a:t>, 2012). </a:t>
                    </a:r>
                  </a:p>
                </p:txBody>
              </p:sp>
            </p:grp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70293" y="1790670"/>
                  <a:ext cx="2696844" cy="2015506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470292" y="3809200"/>
                  <a:ext cx="2695064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/>
                    <a:t>Figure 3</a:t>
                  </a:r>
                  <a:r>
                    <a:rPr lang="en-US" sz="900" dirty="0"/>
                    <a:t>:  SEM of osteocyte (</a:t>
                  </a:r>
                  <a:r>
                    <a:rPr lang="en-US" sz="900" dirty="0" err="1"/>
                    <a:t>Pajevic</a:t>
                  </a:r>
                  <a:r>
                    <a:rPr lang="en-US" sz="900" dirty="0"/>
                    <a:t>. </a:t>
                  </a:r>
                  <a:r>
                    <a:rPr lang="en-US" sz="900" i="1" dirty="0"/>
                    <a:t>IBMS </a:t>
                  </a:r>
                  <a:r>
                    <a:rPr lang="en-US" sz="900" i="1" dirty="0" err="1"/>
                    <a:t>BoneKEy</a:t>
                  </a:r>
                  <a:r>
                    <a:rPr lang="en-US" sz="900" dirty="0"/>
                    <a:t>, 2009). 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6440993" y="2873829"/>
                <a:ext cx="572757" cy="4521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>
                <a:stCxn id="14" idx="3"/>
              </p:cNvCxnSpPr>
              <p:nvPr/>
            </p:nvCxnSpPr>
            <p:spPr>
              <a:xfrm flipV="1">
                <a:off x="7013750" y="2944167"/>
                <a:ext cx="512465" cy="1557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10261148" y="1816122"/>
              <a:ext cx="1314553" cy="2239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257" y="1785314"/>
              <a:ext cx="1316850" cy="223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26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Approach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Device Design and Fabrication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Diffusion (Diffusible Signaling) Control and Measurement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 Osteocyte Characterization in the Device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Apoptosis Induction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Apoptosis Regime and Purinergic Signaling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9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Macro-micro-</a:t>
            </a:r>
            <a:r>
              <a:rPr lang="en-US" dirty="0" err="1">
                <a:solidFill>
                  <a:schemeClr val="tx1"/>
                </a:solidFill>
              </a:rPr>
              <a:t>nano</a:t>
            </a:r>
            <a:r>
              <a:rPr lang="en-US" dirty="0">
                <a:solidFill>
                  <a:schemeClr val="tx1"/>
                </a:solidFill>
              </a:rPr>
              <a:t> (M-µ-n):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Device Design and Fabrication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06212" y="5393672"/>
            <a:ext cx="234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4</a:t>
            </a:r>
            <a:r>
              <a:rPr lang="en-US" sz="900" dirty="0"/>
              <a:t>: Device design and master mold SEM. Parallel seeding chambers separated by 1µm wide, 100µm long channels, spaced apart 10µm. 2 step photolithography with center channels at 5um and seeding regions at 50um tall.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16" y="1826257"/>
            <a:ext cx="3720296" cy="4443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93248" y="1834570"/>
            <a:ext cx="19192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Chrome on glass photomasks (&lt;350nm wavelength filter) was designed by AutoCAD software in 2D</a:t>
            </a:r>
          </a:p>
          <a:p>
            <a:endParaRPr lang="en-US" dirty="0"/>
          </a:p>
          <a:p>
            <a:r>
              <a:rPr lang="en-US" dirty="0"/>
              <a:t>Master mold was produced by SU-8 negative resist photolithography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748" t="19839" r="26770" b="8512"/>
          <a:stretch/>
        </p:blipFill>
        <p:spPr>
          <a:xfrm>
            <a:off x="986564" y="1826256"/>
            <a:ext cx="4399352" cy="4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M-µ-n: Device Design and Fabrication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7280" y="2036643"/>
            <a:ext cx="521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79" y="1997647"/>
            <a:ext cx="6197280" cy="393670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8688030" y="2036643"/>
            <a:ext cx="2614888" cy="3763852"/>
            <a:chOff x="0" y="0"/>
            <a:chExt cx="2038350" cy="267652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38350" cy="1123950"/>
            </a:xfrm>
            <a:prstGeom prst="rect">
              <a:avLst/>
            </a:prstGeom>
            <a:noFill/>
          </p:spPr>
        </p:pic>
        <p:pic>
          <p:nvPicPr>
            <p:cNvPr id="33" name="Picture 32" descr="C:\Users\Sean\Downloads\IMG_20160516_13455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525"/>
              <a:ext cx="2028825" cy="15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3326004" y="5840678"/>
            <a:ext cx="746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5</a:t>
            </a:r>
            <a:r>
              <a:rPr lang="en-US" sz="900" dirty="0"/>
              <a:t>: Profile view of bonded device and brightfield images of visualized PDMS device with successful channel resolution (left) with fluidic connections (right)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2735" y="1997647"/>
            <a:ext cx="273648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SU-8 photoresist on Si mold was </a:t>
            </a:r>
            <a:r>
              <a:rPr lang="en-US" sz="1400" dirty="0" err="1"/>
              <a:t>silanized</a:t>
            </a:r>
            <a:r>
              <a:rPr lang="en-US" sz="1400" dirty="0"/>
              <a:t> and used to cast PDMS devices.</a:t>
            </a:r>
          </a:p>
          <a:p>
            <a:endParaRPr lang="en-US" sz="1400" dirty="0"/>
          </a:p>
          <a:p>
            <a:r>
              <a:rPr lang="en-US" sz="1400" dirty="0"/>
              <a:t>Devices were bonded to glass slides by ozone plasma treatment. </a:t>
            </a:r>
          </a:p>
          <a:p>
            <a:endParaRPr lang="en-US" sz="1400" dirty="0"/>
          </a:p>
          <a:p>
            <a:r>
              <a:rPr lang="en-US" sz="1400" dirty="0"/>
              <a:t>Channel widths measure 500nm -1µm and have bumpy structure due to lithographic processing</a:t>
            </a:r>
          </a:p>
          <a:p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Channel topography may mimic “hillock” structure where osteocyte processes anchor to </a:t>
            </a:r>
            <a:r>
              <a:rPr lang="en-US" sz="1400" dirty="0" err="1"/>
              <a:t>canalicular</a:t>
            </a:r>
            <a:r>
              <a:rPr lang="en-US" sz="1400" dirty="0"/>
              <a:t> walls via integrins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7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Empirical Diffusion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7432" y="1922463"/>
            <a:ext cx="5550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Fluorescein, Rhodamine and 10 </a:t>
            </a:r>
            <a:r>
              <a:rPr lang="en-US" sz="1600" dirty="0" err="1"/>
              <a:t>kDa</a:t>
            </a:r>
            <a:r>
              <a:rPr lang="en-US" sz="1600" dirty="0"/>
              <a:t> dextran at 10µM were used to model small molecule flux under </a:t>
            </a:r>
            <a:r>
              <a:rPr lang="en-US" sz="1600" i="1" dirty="0"/>
              <a:t>parallel flow </a:t>
            </a:r>
            <a:r>
              <a:rPr lang="en-US" sz="1600" dirty="0"/>
              <a:t>within the acceptable operating volumetric flow rate limits and under </a:t>
            </a:r>
            <a:r>
              <a:rPr lang="en-US" sz="1600" i="1" dirty="0"/>
              <a:t>static conditions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Under flow there is a gradient across the channel construct with successful sequestration of diffusible  molecules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Under static conditions there is free diffusion across the channel construct:</a:t>
            </a:r>
          </a:p>
        </p:txBody>
      </p:sp>
      <p:sp>
        <p:nvSpPr>
          <p:cNvPr id="6" name="Text Box 62"/>
          <p:cNvSpPr txBox="1"/>
          <p:nvPr/>
        </p:nvSpPr>
        <p:spPr>
          <a:xfrm>
            <a:off x="6438255" y="5816565"/>
            <a:ext cx="5366909" cy="342900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Figure </a:t>
            </a:r>
            <a:r>
              <a:rPr lang="en-US" sz="900" b="1" dirty="0">
                <a:ea typeface="MS Mincho" panose="02020609040205080304" pitchFamily="49" charset="-128"/>
                <a:cs typeface="Arial" panose="020B0604020202020204" pitchFamily="34" charset="0"/>
              </a:rPr>
              <a:t>6</a:t>
            </a:r>
            <a:r>
              <a:rPr lang="en-US" sz="9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: </a:t>
            </a: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Distribution of ATP-like molecules and 10kDa </a:t>
            </a:r>
            <a:r>
              <a:rPr lang="en-US" sz="900" b="0" dirty="0" err="1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dextratn</a:t>
            </a: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across the channel array under 10uL/min parallel flow at steady state (&gt;5min).</a:t>
            </a:r>
            <a:endParaRPr lang="en-US" sz="900" b="1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56" y="1922463"/>
            <a:ext cx="5366909" cy="3894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9" y="4504012"/>
            <a:ext cx="5647347" cy="1655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6988" y="4572575"/>
            <a:ext cx="2872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8437" y="4890517"/>
            <a:ext cx="22313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418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Osteocyte Phenotypic Markers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0194" y="1851421"/>
            <a:ext cx="4226905" cy="4422884"/>
            <a:chOff x="0" y="0"/>
            <a:chExt cx="4520399" cy="4779247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4520399" cy="4779247"/>
              <a:chOff x="0" y="0"/>
              <a:chExt cx="4520399" cy="4779247"/>
            </a:xfrm>
          </p:grpSpPr>
          <p:sp>
            <p:nvSpPr>
              <p:cNvPr id="8" name="Text Box 22"/>
              <p:cNvSpPr txBox="1"/>
              <p:nvPr/>
            </p:nvSpPr>
            <p:spPr>
              <a:xfrm>
                <a:off x="9525" y="4330271"/>
                <a:ext cx="4510874" cy="448976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 b="1" dirty="0">
                    <a:effectLst/>
                    <a:ea typeface="MS Mincho"/>
                    <a:cs typeface="Arial" panose="020B0604020202020204" pitchFamily="34" charset="0"/>
                  </a:rPr>
                  <a:t>Figure </a:t>
                </a:r>
                <a:r>
                  <a:rPr lang="en-US" sz="900" b="1" dirty="0">
                    <a:ea typeface="MS Mincho"/>
                    <a:cs typeface="Arial" panose="020B0604020202020204" pitchFamily="34" charset="0"/>
                  </a:rPr>
                  <a:t>7</a:t>
                </a:r>
                <a:r>
                  <a:rPr lang="en-US" sz="900" b="0" dirty="0">
                    <a:effectLst/>
                    <a:ea typeface="MS Mincho"/>
                    <a:cs typeface="Arial" panose="020B0604020202020204" pitchFamily="34" charset="0"/>
                  </a:rPr>
                  <a:t>: MLO-Y4 osteocytes plated on collagen 1 in brightfield (top left) and stained via immunocytochemistry for integrin profile (top right), Connexin 43 gap junction (bottom left) or Pannexin 1 hemichannel (bottom right)</a:t>
                </a:r>
                <a:endParaRPr lang="en-US" sz="900" b="1" dirty="0">
                  <a:effectLst/>
                  <a:ea typeface="MS Mincho"/>
                  <a:cs typeface="Arial" panose="020B0604020202020204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0" y="0"/>
                <a:ext cx="4305300" cy="4301490"/>
                <a:chOff x="409575" y="0"/>
                <a:chExt cx="4305300" cy="430149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09575" y="0"/>
                  <a:ext cx="4305300" cy="4301490"/>
                  <a:chOff x="0" y="0"/>
                  <a:chExt cx="4305300" cy="4301490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0" y="0"/>
                    <a:ext cx="4301490" cy="4301490"/>
                    <a:chOff x="0" y="0"/>
                    <a:chExt cx="4301490" cy="4301490"/>
                  </a:xfrm>
                </p:grpSpPr>
                <p:pic>
                  <p:nvPicPr>
                    <p:cNvPr id="16" name="Picture 15" descr="C:\Users\Sean\Dropbox\Experimental Images and Data\MLO-Y4 cells\Preliminary Staining\MLO-Y4 characterization 9-24-2015\MLO-Y4 - collagen - integrin profile - avB3-B1 3both.tif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62175" y="0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7" name="Picture 16" descr="C:\Users\Sean\Dropbox\Experimental Images and Data\MLO-Y4 cells\Preliminary Staining\MLO-Y4 characterization 9-24-2015\MLO-Y4 - fibronectin - Cx43 3r b.tif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2162175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" name="Picture 17" descr="C:\Users\Sean\Dropbox\Experimental Images and Data\MLO-Y4 cells\Preliminary Staining\MLO-Y4 characterization 9-24-2015\MLO-Y4 - fibronectin - PANX1 5 r.tif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62175" y="2162175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9" name="Picture 18" descr="J:\aslkjd\cells.tif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0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13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9800" y="2200275"/>
                    <a:ext cx="609600" cy="2463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rPr>
                      <a:t>Panx1</a:t>
                    </a:r>
                    <a:endParaRPr lang="en-US" sz="1200"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71900" y="276225"/>
                    <a:ext cx="400050" cy="2463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rPr>
                      <a:t>β</a:t>
                    </a:r>
                    <a:r>
                      <a:rPr lang="en-US" sz="1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rPr>
                      <a:t>1</a:t>
                    </a:r>
                    <a:endParaRPr lang="en-US" sz="1200"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2850" y="95250"/>
                    <a:ext cx="552450" cy="2463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b="1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rPr>
                      <a:t>αvβ3</a:t>
                    </a:r>
                    <a:endParaRPr lang="en-US" sz="1200"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19100" y="2181225"/>
                  <a:ext cx="609600" cy="246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rPr>
                    <a:t>Cx43</a:t>
                  </a:r>
                  <a:endParaRPr lang="en-US" sz="1200">
                    <a:effectLst/>
                    <a:latin typeface="Arial" panose="020B0604020202020204" pitchFamily="34" charset="0"/>
                    <a:ea typeface="MS Mincho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" name="Straight Arrow Connector 6"/>
            <p:cNvCxnSpPr/>
            <p:nvPr/>
          </p:nvCxnSpPr>
          <p:spPr>
            <a:xfrm flipH="1">
              <a:off x="1066800" y="3429000"/>
              <a:ext cx="190500" cy="18097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1097280" y="1969088"/>
            <a:ext cx="46540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MLO-Y4 osteocyte-like cells were characterized in the M-µ-n system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Cells showed </a:t>
            </a:r>
            <a:r>
              <a:rPr lang="en-US" sz="2000" b="1" i="1" dirty="0"/>
              <a:t>&gt;90% viability </a:t>
            </a:r>
            <a:r>
              <a:rPr lang="en-US" sz="2000" dirty="0"/>
              <a:t>via </a:t>
            </a:r>
            <a:r>
              <a:rPr lang="en-US" sz="2000" dirty="0" err="1"/>
              <a:t>Calcein</a:t>
            </a:r>
            <a:r>
              <a:rPr lang="en-US" sz="2000" dirty="0"/>
              <a:t> AM staining up to 7 days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Plated on collagen I and fibronectin, cells demonstrated process formation, expected integrin distribution, and junctional protein distribution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370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Process Ingrowth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50" b="49477"/>
          <a:stretch/>
        </p:blipFill>
        <p:spPr>
          <a:xfrm>
            <a:off x="4364054" y="2121842"/>
            <a:ext cx="3343034" cy="33704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3" r="62750"/>
          <a:stretch/>
        </p:blipFill>
        <p:spPr>
          <a:xfrm>
            <a:off x="7781453" y="2121842"/>
            <a:ext cx="3431030" cy="3370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7280" y="2121842"/>
            <a:ext cx="3032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MLO-Y4 osteocyte-like cells were characterized in the     M-µ-n system for interaction with the channel array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Some processes partially traversed the 100um distance between cell-seeding chambers and some connected to other cells across the barrier</a:t>
            </a:r>
          </a:p>
        </p:txBody>
      </p:sp>
      <p:sp>
        <p:nvSpPr>
          <p:cNvPr id="8" name="Text Box 39"/>
          <p:cNvSpPr txBox="1"/>
          <p:nvPr/>
        </p:nvSpPr>
        <p:spPr>
          <a:xfrm>
            <a:off x="4412953" y="5570225"/>
            <a:ext cx="3331318" cy="41549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1" dirty="0">
                <a:effectLst/>
                <a:ea typeface="MS Mincho"/>
                <a:cs typeface="Arial" panose="020B0604020202020204" pitchFamily="34" charset="0"/>
              </a:rPr>
              <a:t>Figure </a:t>
            </a:r>
            <a:r>
              <a:rPr lang="en-US" sz="900" b="1" dirty="0">
                <a:ea typeface="MS Mincho"/>
                <a:cs typeface="Arial" panose="020B0604020202020204" pitchFamily="34" charset="0"/>
              </a:rPr>
              <a:t>8</a:t>
            </a:r>
            <a:r>
              <a:rPr lang="en-US" sz="900" b="1" dirty="0">
                <a:effectLst/>
                <a:ea typeface="MS Mincho"/>
                <a:cs typeface="Arial" panose="020B0604020202020204" pitchFamily="34" charset="0"/>
              </a:rPr>
              <a:t>: </a:t>
            </a:r>
            <a:r>
              <a:rPr lang="en-US" sz="900" b="0" dirty="0">
                <a:effectLst/>
                <a:ea typeface="MS Mincho"/>
                <a:cs typeface="Arial" panose="020B0604020202020204" pitchFamily="34" charset="0"/>
              </a:rPr>
              <a:t>MLO-Y4 osteocytes seeded within the device adjacent to nanoscale channels. Black arrows show process ingrowth into the channel array. </a:t>
            </a:r>
            <a:endParaRPr lang="en-US" sz="900" b="1" dirty="0">
              <a:effectLst/>
              <a:ea typeface="MS Mincho"/>
              <a:cs typeface="Arial" panose="020B0604020202020204" pitchFamily="34" charset="0"/>
            </a:endParaRPr>
          </a:p>
        </p:txBody>
      </p:sp>
      <p:sp>
        <p:nvSpPr>
          <p:cNvPr id="9" name="Text Box 39"/>
          <p:cNvSpPr txBox="1"/>
          <p:nvPr/>
        </p:nvSpPr>
        <p:spPr>
          <a:xfrm>
            <a:off x="7781453" y="5570225"/>
            <a:ext cx="3331318" cy="41549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1" dirty="0">
                <a:effectLst/>
                <a:ea typeface="MS Mincho"/>
                <a:cs typeface="Arial" panose="020B0604020202020204" pitchFamily="34" charset="0"/>
              </a:rPr>
              <a:t>Figure </a:t>
            </a:r>
            <a:r>
              <a:rPr lang="en-US" sz="900" b="1" dirty="0">
                <a:ea typeface="MS Mincho"/>
                <a:cs typeface="Arial" panose="020B0604020202020204" pitchFamily="34" charset="0"/>
              </a:rPr>
              <a:t>9</a:t>
            </a:r>
            <a:r>
              <a:rPr lang="en-US" sz="900" b="1" dirty="0">
                <a:effectLst/>
                <a:ea typeface="MS Mincho"/>
                <a:cs typeface="Arial" panose="020B0604020202020204" pitchFamily="34" charset="0"/>
              </a:rPr>
              <a:t>: </a:t>
            </a:r>
            <a:r>
              <a:rPr lang="en-US" sz="900" b="0" dirty="0">
                <a:effectLst/>
                <a:ea typeface="MS Mincho"/>
                <a:cs typeface="Arial" panose="020B0604020202020204" pitchFamily="34" charset="0"/>
              </a:rPr>
              <a:t>MLO-Y4 osteocytes seeded within the device extending processes </a:t>
            </a:r>
            <a:r>
              <a:rPr lang="en-US" sz="900" dirty="0">
                <a:ea typeface="MS Mincho"/>
                <a:cs typeface="Arial" panose="020B0604020202020204" pitchFamily="34" charset="0"/>
              </a:rPr>
              <a:t>across channel array</a:t>
            </a:r>
            <a:r>
              <a:rPr lang="en-US" sz="900" b="0" dirty="0">
                <a:effectLst/>
                <a:ea typeface="MS Mincho"/>
                <a:cs typeface="Arial" panose="020B0604020202020204" pitchFamily="34" charset="0"/>
              </a:rPr>
              <a:t>. Green staining indicates live, </a:t>
            </a:r>
            <a:r>
              <a:rPr lang="en-US" sz="900" b="0" dirty="0" err="1">
                <a:effectLst/>
                <a:ea typeface="MS Mincho"/>
                <a:cs typeface="Arial" panose="020B0604020202020204" pitchFamily="34" charset="0"/>
              </a:rPr>
              <a:t>Calcein</a:t>
            </a:r>
            <a:r>
              <a:rPr lang="en-US" sz="900" b="0" dirty="0">
                <a:effectLst/>
                <a:ea typeface="MS Mincho"/>
                <a:cs typeface="Arial" panose="020B0604020202020204" pitchFamily="34" charset="0"/>
              </a:rPr>
              <a:t> AM positive cells.</a:t>
            </a:r>
            <a:endParaRPr lang="en-US" sz="900" b="1" dirty="0">
              <a:effectLst/>
              <a:ea typeface="MS Minch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274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15024</TotalTime>
  <Words>2312</Words>
  <Application>Microsoft Office PowerPoint</Application>
  <PresentationFormat>Widescreen</PresentationFormat>
  <Paragraphs>307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MS Mincho</vt:lpstr>
      <vt:lpstr>Times New Roman</vt:lpstr>
      <vt:lpstr>Wingdings</vt:lpstr>
      <vt:lpstr>Retrospect</vt:lpstr>
      <vt:lpstr>A Nano-microfluidic Device for the Study of Osteocyte Apoptotic Signaling</vt:lpstr>
      <vt:lpstr>Background: Bone Signaling - RANKL</vt:lpstr>
      <vt:lpstr>Background: Osteocyte In Vivo Geometry</vt:lpstr>
      <vt:lpstr>Approach Outline</vt:lpstr>
      <vt:lpstr>Macro-micro-nano (M-µ-n):  Device Design and Fabrication</vt:lpstr>
      <vt:lpstr>M-µ-n: Device Design and Fabrication</vt:lpstr>
      <vt:lpstr>Empirical Diffusion Modeling</vt:lpstr>
      <vt:lpstr>Osteocyte Phenotypic Markers</vt:lpstr>
      <vt:lpstr>Process Ingrowth</vt:lpstr>
      <vt:lpstr>Apoptosis Induction: Heat Shock</vt:lpstr>
      <vt:lpstr>Apoptosis Induction: Caspase 3 Clevage</vt:lpstr>
      <vt:lpstr>Heat Shock: Results</vt:lpstr>
      <vt:lpstr>Summary and Future Directions</vt:lpstr>
      <vt:lpstr>Acknowledgements</vt:lpstr>
      <vt:lpstr>Device Fabrication Concepts</vt:lpstr>
      <vt:lpstr>PowerPoint Presentation</vt:lpstr>
      <vt:lpstr>SU-8 on Si Fabrication</vt:lpstr>
      <vt:lpstr>Fluid Modeling</vt:lpstr>
      <vt:lpstr>Computational Fluid Modeling</vt:lpstr>
      <vt:lpstr>Diffusion Modeling</vt:lpstr>
      <vt:lpstr>Computational Diffusion Modeling</vt:lpstr>
      <vt:lpstr>Heat Transfer</vt:lpstr>
      <vt:lpstr>Heating setup – top down view</vt:lpstr>
      <vt:lpstr>Viability Markers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McCutcheon</dc:creator>
  <cp:lastModifiedBy>Sean McCutcheon</cp:lastModifiedBy>
  <cp:revision>407</cp:revision>
  <dcterms:created xsi:type="dcterms:W3CDTF">2016-06-16T18:11:03Z</dcterms:created>
  <dcterms:modified xsi:type="dcterms:W3CDTF">2016-10-07T15:09:38Z</dcterms:modified>
</cp:coreProperties>
</file>